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546"/>
    <a:srgbClr val="76ABDC"/>
    <a:srgbClr val="5899D4"/>
    <a:srgbClr val="A9CBE9"/>
    <a:srgbClr val="40AA98"/>
    <a:srgbClr val="5BC1B0"/>
    <a:srgbClr val="8CD4C8"/>
    <a:srgbClr val="4693D2"/>
    <a:srgbClr val="B9E5DE"/>
    <a:srgbClr val="A9D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4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8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5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3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5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3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3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1525-EBFC-4DC0-A304-9A72D196D25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5CCD-1A40-4A71-BA92-49AD6CD01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2066" y="21863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§ 12. Размещение населения мира</a:t>
            </a:r>
            <a:br>
              <a:rPr lang="ru-RU" dirty="0" smtClean="0">
                <a:latin typeface="Garamond" panose="02020404030301010803" pitchFamily="18" charset="0"/>
              </a:rPr>
            </a:b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0462" y="4131425"/>
            <a:ext cx="986720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41717" y="1047404"/>
            <a:ext cx="1262149" cy="5402956"/>
          </a:xfrm>
          <a:prstGeom prst="rect">
            <a:avLst/>
          </a:prstGeom>
          <a:solidFill>
            <a:srgbClr val="D97C15"/>
          </a:solidFill>
          <a:ln>
            <a:solidFill>
              <a:srgbClr val="D97C15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3534669" y="5138709"/>
            <a:ext cx="553431" cy="573579"/>
          </a:xfrm>
          <a:prstGeom prst="triangle">
            <a:avLst/>
          </a:prstGeom>
          <a:solidFill>
            <a:srgbClr val="BF6D13"/>
          </a:solidFill>
          <a:ln>
            <a:solidFill>
              <a:srgbClr val="BF6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1518" y="905452"/>
            <a:ext cx="3374968" cy="4513812"/>
          </a:xfrm>
          <a:prstGeom prst="rect">
            <a:avLst/>
          </a:prstGeom>
          <a:solidFill>
            <a:srgbClr val="EB912D"/>
          </a:solidFill>
          <a:ln>
            <a:solidFill>
              <a:srgbClr val="EB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30682" y="1787236"/>
            <a:ext cx="6192984" cy="4422371"/>
          </a:xfrm>
          <a:prstGeom prst="rect">
            <a:avLst/>
          </a:prstGeom>
          <a:solidFill>
            <a:srgbClr val="EB912D"/>
          </a:solidFill>
          <a:ln>
            <a:solidFill>
              <a:srgbClr val="EB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154" y="2879408"/>
            <a:ext cx="10691553" cy="5659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Размещение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населения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8433" y="287940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процесс освоения и заселения населением территории ойкумены и формирования сети поселений на определенный момент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5738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ramond" panose="02020404030301010803" pitchFamily="18" charset="0"/>
              </a:rPr>
              <a:t>Исторические факторы размещения населения мира</a:t>
            </a:r>
            <a:endParaRPr lang="ru-RU" sz="3600" dirty="0">
              <a:latin typeface="Garamond" panose="02020404030301010803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838200" y="1506022"/>
            <a:ext cx="8954193" cy="1260330"/>
          </a:xfrm>
          <a:prstGeom prst="homePlate">
            <a:avLst/>
          </a:prstGeom>
          <a:solidFill>
            <a:srgbClr val="EB912D"/>
          </a:solidFill>
          <a:ln>
            <a:solidFill>
              <a:srgbClr val="EB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8499" y="1905354"/>
            <a:ext cx="3355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1.Роль природной среды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38200" y="3165684"/>
            <a:ext cx="8954193" cy="1271847"/>
          </a:xfrm>
          <a:prstGeom prst="homePlate">
            <a:avLst/>
          </a:prstGeom>
          <a:solidFill>
            <a:srgbClr val="EFA757"/>
          </a:solidFill>
          <a:ln>
            <a:solidFill>
              <a:srgbClr val="EFA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838200" y="4828550"/>
            <a:ext cx="8954193" cy="1271847"/>
          </a:xfrm>
          <a:prstGeom prst="homePlate">
            <a:avLst/>
          </a:prstGeom>
          <a:solidFill>
            <a:srgbClr val="F3BD81"/>
          </a:solidFill>
          <a:ln>
            <a:solidFill>
              <a:srgbClr val="F3B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58499" y="3570774"/>
            <a:ext cx="43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2.Размещение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промышленности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8499" y="5233638"/>
            <a:ext cx="704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3.Рост международной торговли и морских перевозок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1068295" y="5282740"/>
            <a:ext cx="590203" cy="363459"/>
          </a:xfrm>
          <a:prstGeom prst="doubleWave">
            <a:avLst/>
          </a:prstGeom>
          <a:solidFill>
            <a:srgbClr val="EFA757"/>
          </a:solidFill>
          <a:ln>
            <a:solidFill>
              <a:srgbClr val="EFA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068293" y="3523129"/>
            <a:ext cx="590203" cy="556953"/>
          </a:xfrm>
          <a:prstGeom prst="horizontalScroll">
            <a:avLst/>
          </a:prstGeom>
          <a:solidFill>
            <a:srgbClr val="EB912D"/>
          </a:solidFill>
          <a:ln>
            <a:solidFill>
              <a:srgbClr val="EB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1068294" y="1837797"/>
            <a:ext cx="590203" cy="596777"/>
          </a:xfrm>
          <a:prstGeom prst="sun">
            <a:avLst/>
          </a:prstGeom>
          <a:solidFill>
            <a:srgbClr val="BF6D13"/>
          </a:solidFill>
          <a:ln>
            <a:solidFill>
              <a:srgbClr val="BF6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392295" cy="12142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ramond" panose="02020404030301010803" pitchFamily="18" charset="0"/>
              </a:rPr>
              <a:t>Историческая связь размещения населения с характером труда человека</a:t>
            </a:r>
            <a:endParaRPr lang="ru-RU" sz="3600" dirty="0">
              <a:latin typeface="Garamond" panose="020204040303010108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832958"/>
            <a:ext cx="10515600" cy="773083"/>
          </a:xfrm>
          <a:prstGeom prst="roundRect">
            <a:avLst/>
          </a:prstGeom>
          <a:solidFill>
            <a:srgbClr val="EB912D"/>
          </a:solidFill>
          <a:ln>
            <a:solidFill>
              <a:srgbClr val="EB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2975958"/>
            <a:ext cx="10515600" cy="7730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3977641"/>
            <a:ext cx="10515600" cy="773083"/>
          </a:xfrm>
          <a:prstGeom prst="roundRect">
            <a:avLst/>
          </a:prstGeom>
          <a:solidFill>
            <a:srgbClr val="62A0E4"/>
          </a:solidFill>
          <a:ln>
            <a:solidFill>
              <a:srgbClr val="62A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200" y="5120641"/>
            <a:ext cx="10515600" cy="773083"/>
          </a:xfrm>
          <a:prstGeom prst="roundRect">
            <a:avLst/>
          </a:prstGeom>
          <a:solidFill>
            <a:srgbClr val="954ECA"/>
          </a:solidFill>
          <a:ln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79913" y="192711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Собирательство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9913" y="3070111"/>
            <a:ext cx="2517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Скотоводство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3521" y="4071794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Земледелие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9913" y="5214794"/>
            <a:ext cx="3637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Торговля и ремесло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25684" y="2156431"/>
            <a:ext cx="137852" cy="1378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19" y="3289339"/>
            <a:ext cx="146317" cy="1463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18" y="4291022"/>
            <a:ext cx="146317" cy="146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19" y="5434022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117132" y="2999229"/>
            <a:ext cx="2321335" cy="2270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51867" y="3017804"/>
            <a:ext cx="2330718" cy="2250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70608" y="2998401"/>
            <a:ext cx="2318460" cy="2243004"/>
          </a:xfrm>
          <a:prstGeom prst="rect">
            <a:avLst/>
          </a:prstGeom>
          <a:solidFill>
            <a:srgbClr val="B9E5DE"/>
          </a:solidFill>
          <a:ln>
            <a:solidFill>
              <a:srgbClr val="B9E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4784" y="3010164"/>
            <a:ext cx="2286150" cy="2238239"/>
          </a:xfrm>
          <a:prstGeom prst="rect">
            <a:avLst/>
          </a:prstGeom>
          <a:solidFill>
            <a:srgbClr val="A9CBE9"/>
          </a:solidFill>
          <a:ln>
            <a:solidFill>
              <a:srgbClr val="A9CB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039" y="3370144"/>
            <a:ext cx="9881754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Европа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8018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Garamond" panose="02020404030301010803" pitchFamily="18" charset="0"/>
              </a:rPr>
              <a:t>Ареалы высокой плотности населения</a:t>
            </a:r>
            <a:endParaRPr lang="ru-RU" sz="4000" dirty="0">
              <a:latin typeface="Garamond" panose="020204040303010108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5342" y="3382749"/>
            <a:ext cx="3675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Восток и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юго-восток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Азии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0084" y="3717071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40AA98"/>
                </a:solidFill>
                <a:latin typeface="Garamond" panose="02020404030301010803" pitchFamily="18" charset="0"/>
              </a:rPr>
              <a:t>Индостан</a:t>
            </a:r>
            <a:endParaRPr lang="ru-RU" sz="2800" dirty="0">
              <a:solidFill>
                <a:srgbClr val="40AA98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62533" y="3382749"/>
            <a:ext cx="2253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Северо-восток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США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и юго-восток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56475" y="1659467"/>
            <a:ext cx="8703734" cy="67733"/>
          </a:xfrm>
          <a:prstGeom prst="roundRect">
            <a:avLst/>
          </a:prstGeom>
          <a:solidFill>
            <a:srgbClr val="EFA757"/>
          </a:solidFill>
          <a:ln>
            <a:solidFill>
              <a:srgbClr val="EFA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врон 15"/>
          <p:cNvSpPr/>
          <p:nvPr/>
        </p:nvSpPr>
        <p:spPr>
          <a:xfrm>
            <a:off x="524783" y="2250523"/>
            <a:ext cx="2655208" cy="760736"/>
          </a:xfrm>
          <a:prstGeom prst="chevron">
            <a:avLst/>
          </a:prstGeom>
          <a:solidFill>
            <a:srgbClr val="76ABDC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3392142" y="2223337"/>
            <a:ext cx="2686288" cy="774448"/>
          </a:xfrm>
          <a:prstGeom prst="chevron">
            <a:avLst/>
          </a:prstGeom>
          <a:solidFill>
            <a:srgbClr val="8CD4C8"/>
          </a:solidFill>
          <a:ln>
            <a:solidFill>
              <a:srgbClr val="8CD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6257490" y="2223337"/>
            <a:ext cx="2713527" cy="78792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9117132" y="2217276"/>
            <a:ext cx="2686288" cy="77004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18253" y="23387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86900" y="23504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91867" y="23575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265526" y="23185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65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2386" y="5044708"/>
            <a:ext cx="2834640" cy="371033"/>
          </a:xfrm>
          <a:prstGeom prst="rect">
            <a:avLst/>
          </a:prstGeom>
          <a:solidFill>
            <a:srgbClr val="F49546"/>
          </a:solidFill>
          <a:ln>
            <a:solidFill>
              <a:srgbClr val="F4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2" y="939338"/>
            <a:ext cx="8520546" cy="5037512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382385" y="2061557"/>
            <a:ext cx="4247804" cy="2793077"/>
          </a:xfrm>
          <a:prstGeom prst="homePlate">
            <a:avLst/>
          </a:prstGeom>
          <a:solidFill>
            <a:srgbClr val="F49546"/>
          </a:solidFill>
          <a:ln>
            <a:solidFill>
              <a:srgbClr val="F4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2795313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Население мира</a:t>
            </a:r>
            <a:b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крайне неравномерно </a:t>
            </a:r>
            <a:b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размещено на </a:t>
            </a:r>
            <a:b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поверхности Земли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463" y="52306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aramond" panose="02020404030301010803" pitchFamily="18" charset="0"/>
              </a:rPr>
              <a:t>Наиболее густозаселенным регионом мира является Азия</a:t>
            </a:r>
            <a:endParaRPr lang="ru-RU" sz="3600" dirty="0">
              <a:latin typeface="Garamond" panose="020204040303010108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9463" y="1748877"/>
            <a:ext cx="9983585" cy="99752"/>
          </a:xfrm>
          <a:prstGeom prst="roundRect">
            <a:avLst/>
          </a:prstGeom>
          <a:solidFill>
            <a:srgbClr val="F49546"/>
          </a:solidFill>
          <a:ln>
            <a:solidFill>
              <a:srgbClr val="F4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40" y="2053243"/>
            <a:ext cx="6644262" cy="460854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358424" y="2003366"/>
            <a:ext cx="6926893" cy="997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08549" y="6618486"/>
            <a:ext cx="6874626" cy="1047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08549" y="2103119"/>
            <a:ext cx="201896" cy="47082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9190" y="982185"/>
            <a:ext cx="308955" cy="307571"/>
          </a:xfrm>
          <a:prstGeom prst="ellipse">
            <a:avLst/>
          </a:prstGeom>
          <a:solidFill>
            <a:srgbClr val="F49546"/>
          </a:solidFill>
          <a:ln>
            <a:solidFill>
              <a:srgbClr val="F4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10668" y="1124784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aramond" panose="02020404030301010803" pitchFamily="18" charset="0"/>
              </a:rPr>
              <a:t>(142,4 чел/км²)</a:t>
            </a:r>
            <a:endParaRPr lang="ru-RU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4258" y="5456020"/>
            <a:ext cx="5726948" cy="729842"/>
          </a:xfrm>
          <a:prstGeom prst="roundRect">
            <a:avLst/>
          </a:prstGeom>
          <a:solidFill>
            <a:srgbClr val="F49546"/>
          </a:solidFill>
          <a:ln>
            <a:solidFill>
              <a:srgbClr val="F4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848" y="260059"/>
            <a:ext cx="10298948" cy="1476462"/>
          </a:xfrm>
          <a:prstGeom prst="roundRect">
            <a:avLst/>
          </a:prstGeom>
          <a:solidFill>
            <a:srgbClr val="F49546"/>
          </a:solidFill>
          <a:ln>
            <a:solidFill>
              <a:srgbClr val="F4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06" y="31878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Азия является регионом со значительными контрастами в размещении населения</a:t>
            </a:r>
            <a:endParaRPr lang="ru-RU" sz="3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" y="2164254"/>
            <a:ext cx="5047211" cy="29563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94" y="2164254"/>
            <a:ext cx="5047211" cy="295638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127" y="54560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Густонаселенность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восточных районов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в Китае, Шанхай</a:t>
            </a:r>
            <a:endParaRPr lang="ru-RU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4810" y="5434101"/>
            <a:ext cx="5726948" cy="751759"/>
          </a:xfrm>
          <a:prstGeom prst="roundRect">
            <a:avLst/>
          </a:prstGeom>
          <a:solidFill>
            <a:srgbClr val="F49546"/>
          </a:solidFill>
          <a:ln>
            <a:solidFill>
              <a:srgbClr val="F49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43194" y="5438545"/>
            <a:ext cx="4342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Чрезвычайно </a:t>
            </a:r>
            <a:r>
              <a:rPr lang="ru-RU" sz="20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редкозаселенные</a:t>
            </a:r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районы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в Тибете, Китай</a:t>
            </a:r>
            <a:endParaRPr lang="ru-RU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400" y="2573866"/>
            <a:ext cx="10176856" cy="1448883"/>
          </a:xfrm>
        </p:spPr>
        <p:txBody>
          <a:bodyPr/>
          <a:lstStyle/>
          <a:p>
            <a:r>
              <a:rPr lang="ru-RU" dirty="0" smtClean="0">
                <a:latin typeface="Garamond" panose="02020404030301010803" pitchFamily="18" charset="0"/>
              </a:rPr>
              <a:t>Спасибо за внимание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0734" y="3708400"/>
            <a:ext cx="6172200" cy="457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110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Тема Office</vt:lpstr>
      <vt:lpstr>§ 12. Размещение населения мира </vt:lpstr>
      <vt:lpstr>Размещение  населения</vt:lpstr>
      <vt:lpstr>Исторические факторы размещения населения мира</vt:lpstr>
      <vt:lpstr>Историческая связь размещения населения с характером труда человека</vt:lpstr>
      <vt:lpstr>Европа</vt:lpstr>
      <vt:lpstr>Население мира  крайне неравномерно  размещено на  поверхности Земли</vt:lpstr>
      <vt:lpstr>Наиболее густозаселенным регионом мира является Азия</vt:lpstr>
      <vt:lpstr>Азия является регионом со значительными контрастами в размещении населения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Размещение населения мира</dc:title>
  <dc:creator>PS</dc:creator>
  <cp:lastModifiedBy>PS</cp:lastModifiedBy>
  <cp:revision>19</cp:revision>
  <dcterms:created xsi:type="dcterms:W3CDTF">2025-12-15T12:19:21Z</dcterms:created>
  <dcterms:modified xsi:type="dcterms:W3CDTF">2025-12-17T18:32:41Z</dcterms:modified>
</cp:coreProperties>
</file>