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Default Extension="svg" ContentType="image/svg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1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FDAF23-3EE0-4004-8FCC-50333B20597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ADC6C9B-F99E-439F-9172-D723355E65C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Демографическая нагрузка — это соотношение трудоспособного населения</a:t>
          </a:r>
          <a:r>
            <a:rPr lang="ru-RU"/>
            <a:t> </a:t>
          </a:r>
          <a:r>
            <a:rPr lang="en-US"/>
            <a:t>к нетрудоспособному (детям и пожилым).</a:t>
          </a:r>
        </a:p>
      </dgm:t>
    </dgm:pt>
    <dgm:pt modelId="{97200D40-800E-4DEB-B036-E96F7F04DCCA}" type="parTrans" cxnId="{FAF912A4-69D1-4442-81E8-03F054331EFE}">
      <dgm:prSet/>
      <dgm:spPr/>
      <dgm:t>
        <a:bodyPr/>
        <a:lstStyle/>
        <a:p>
          <a:endParaRPr lang="en-US"/>
        </a:p>
      </dgm:t>
    </dgm:pt>
    <dgm:pt modelId="{8945B755-BD0F-4EEF-8F84-DE69A830F18D}" type="sibTrans" cxnId="{FAF912A4-69D1-4442-81E8-03F054331EFE}">
      <dgm:prSet/>
      <dgm:spPr/>
      <dgm:t>
        <a:bodyPr/>
        <a:lstStyle/>
        <a:p>
          <a:endParaRPr lang="en-US"/>
        </a:p>
      </dgm:t>
    </dgm:pt>
    <dgm:pt modelId="{84EDA238-CC98-4C35-899A-148014D8015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Важный показатель для экономики и социальной сферы.</a:t>
          </a:r>
        </a:p>
      </dgm:t>
    </dgm:pt>
    <dgm:pt modelId="{EAF4B0AB-E367-4B83-A266-81BE8F9A7C5C}" type="parTrans" cxnId="{089069A9-3291-42FD-98D0-CE2FC3BE45B4}">
      <dgm:prSet/>
      <dgm:spPr/>
      <dgm:t>
        <a:bodyPr/>
        <a:lstStyle/>
        <a:p>
          <a:endParaRPr lang="en-US"/>
        </a:p>
      </dgm:t>
    </dgm:pt>
    <dgm:pt modelId="{B82F9EC8-C961-4867-8E6A-E44744A44189}" type="sibTrans" cxnId="{089069A9-3291-42FD-98D0-CE2FC3BE45B4}">
      <dgm:prSet/>
      <dgm:spPr/>
      <dgm:t>
        <a:bodyPr/>
        <a:lstStyle/>
        <a:p>
          <a:endParaRPr lang="en-US"/>
        </a:p>
      </dgm:t>
    </dgm:pt>
    <dgm:pt modelId="{E72B33F1-4AC3-479D-A893-2047052007AF}" type="pres">
      <dgm:prSet presAssocID="{D1FDAF23-3EE0-4004-8FCC-50333B205979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A99E2A-A11C-43B0-B6F8-5FA6D38513F8}" type="pres">
      <dgm:prSet presAssocID="{4ADC6C9B-F99E-439F-9172-D723355E65CF}" presName="compNode" presStyleCnt="0"/>
      <dgm:spPr/>
    </dgm:pt>
    <dgm:pt modelId="{826781FA-B2DC-4286-ADFA-247D3AA44DA6}" type="pres">
      <dgm:prSet presAssocID="{4ADC6C9B-F99E-439F-9172-D723355E65CF}" presName="iconBgRect" presStyleLbl="bgShp" presStyleIdx="0" presStyleCnt="2"/>
      <dgm:spPr/>
    </dgm:pt>
    <dgm:pt modelId="{962ADDD0-54A5-4DC6-AFE4-D930780E4AC3}" type="pres">
      <dgm:prSet presAssocID="{4ADC6C9B-F99E-439F-9172-D723355E65C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xmlns="" id="0" name="" descr="Low Temperature"/>
        </a:ext>
      </dgm:extLst>
    </dgm:pt>
    <dgm:pt modelId="{77F4FFB1-CDBB-4F8A-8C08-6CFA636A2E4E}" type="pres">
      <dgm:prSet presAssocID="{4ADC6C9B-F99E-439F-9172-D723355E65CF}" presName="spaceRect" presStyleCnt="0"/>
      <dgm:spPr/>
    </dgm:pt>
    <dgm:pt modelId="{9FB5E820-1C2E-4C47-958A-E12F8BF3098B}" type="pres">
      <dgm:prSet presAssocID="{4ADC6C9B-F99E-439F-9172-D723355E65CF}" presName="textRect" presStyleLbl="revTx" presStyleIdx="0" presStyleCnt="2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559F1E0C-1BC2-4357-8059-AEB3BFC02D96}" type="pres">
      <dgm:prSet presAssocID="{8945B755-BD0F-4EEF-8F84-DE69A830F18D}" presName="sibTrans" presStyleCnt="0"/>
      <dgm:spPr/>
    </dgm:pt>
    <dgm:pt modelId="{E943CFA9-EB22-4941-9B6D-517D882C5BD8}" type="pres">
      <dgm:prSet presAssocID="{84EDA238-CC98-4C35-899A-148014D8015A}" presName="compNode" presStyleCnt="0"/>
      <dgm:spPr/>
    </dgm:pt>
    <dgm:pt modelId="{B6A79407-FD95-49DB-A55C-D1BC1320594B}" type="pres">
      <dgm:prSet presAssocID="{84EDA238-CC98-4C35-899A-148014D8015A}" presName="iconBgRect" presStyleLbl="bgShp" presStyleIdx="1" presStyleCnt="2"/>
      <dgm:spPr/>
    </dgm:pt>
    <dgm:pt modelId="{4A097829-1C59-4553-933F-4B450AF091D4}" type="pres">
      <dgm:prSet presAssocID="{84EDA238-CC98-4C35-899A-148014D8015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xmlns="" id="0" name="" descr="Solar system"/>
        </a:ext>
      </dgm:extLst>
    </dgm:pt>
    <dgm:pt modelId="{EE007545-FF77-4F25-8DBD-05CCED280639}" type="pres">
      <dgm:prSet presAssocID="{84EDA238-CC98-4C35-899A-148014D8015A}" presName="spaceRect" presStyleCnt="0"/>
      <dgm:spPr/>
    </dgm:pt>
    <dgm:pt modelId="{19DF0D1D-E3C6-4717-9AC3-13736C9CB5CE}" type="pres">
      <dgm:prSet presAssocID="{84EDA238-CC98-4C35-899A-148014D8015A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09B134-C25D-4F21-8E42-60D677951762}" type="presOf" srcId="{D1FDAF23-3EE0-4004-8FCC-50333B205979}" destId="{E72B33F1-4AC3-479D-A893-2047052007AF}" srcOrd="0" destOrd="0" presId="urn:microsoft.com/office/officeart/2018/5/layout/IconCircleLabelList"/>
    <dgm:cxn modelId="{FAF912A4-69D1-4442-81E8-03F054331EFE}" srcId="{D1FDAF23-3EE0-4004-8FCC-50333B205979}" destId="{4ADC6C9B-F99E-439F-9172-D723355E65CF}" srcOrd="0" destOrd="0" parTransId="{97200D40-800E-4DEB-B036-E96F7F04DCCA}" sibTransId="{8945B755-BD0F-4EEF-8F84-DE69A830F18D}"/>
    <dgm:cxn modelId="{7E9C21D4-3CDE-487F-A74E-2B9D5BFEBF1F}" type="presOf" srcId="{4ADC6C9B-F99E-439F-9172-D723355E65CF}" destId="{9FB5E820-1C2E-4C47-958A-E12F8BF3098B}" srcOrd="0" destOrd="0" presId="urn:microsoft.com/office/officeart/2018/5/layout/IconCircleLabelList"/>
    <dgm:cxn modelId="{A9424C96-22A2-41D5-A946-E010F317449C}" type="presOf" srcId="{84EDA238-CC98-4C35-899A-148014D8015A}" destId="{19DF0D1D-E3C6-4717-9AC3-13736C9CB5CE}" srcOrd="0" destOrd="0" presId="urn:microsoft.com/office/officeart/2018/5/layout/IconCircleLabelList"/>
    <dgm:cxn modelId="{089069A9-3291-42FD-98D0-CE2FC3BE45B4}" srcId="{D1FDAF23-3EE0-4004-8FCC-50333B205979}" destId="{84EDA238-CC98-4C35-899A-148014D8015A}" srcOrd="1" destOrd="0" parTransId="{EAF4B0AB-E367-4B83-A266-81BE8F9A7C5C}" sibTransId="{B82F9EC8-C961-4867-8E6A-E44744A44189}"/>
    <dgm:cxn modelId="{80B05E47-0396-4C14-AF63-050D981AD879}" type="presParOf" srcId="{E72B33F1-4AC3-479D-A893-2047052007AF}" destId="{FFA99E2A-A11C-43B0-B6F8-5FA6D38513F8}" srcOrd="0" destOrd="0" presId="urn:microsoft.com/office/officeart/2018/5/layout/IconCircleLabelList"/>
    <dgm:cxn modelId="{072AE875-B45D-474D-9D2C-37DC32B0A616}" type="presParOf" srcId="{FFA99E2A-A11C-43B0-B6F8-5FA6D38513F8}" destId="{826781FA-B2DC-4286-ADFA-247D3AA44DA6}" srcOrd="0" destOrd="0" presId="urn:microsoft.com/office/officeart/2018/5/layout/IconCircleLabelList"/>
    <dgm:cxn modelId="{1C4E6E7A-F0C2-4527-B911-A35C4E1FD6CC}" type="presParOf" srcId="{FFA99E2A-A11C-43B0-B6F8-5FA6D38513F8}" destId="{962ADDD0-54A5-4DC6-AFE4-D930780E4AC3}" srcOrd="1" destOrd="0" presId="urn:microsoft.com/office/officeart/2018/5/layout/IconCircleLabelList"/>
    <dgm:cxn modelId="{4133C4E8-7C88-4346-8C10-32807B59DEB5}" type="presParOf" srcId="{FFA99E2A-A11C-43B0-B6F8-5FA6D38513F8}" destId="{77F4FFB1-CDBB-4F8A-8C08-6CFA636A2E4E}" srcOrd="2" destOrd="0" presId="urn:microsoft.com/office/officeart/2018/5/layout/IconCircleLabelList"/>
    <dgm:cxn modelId="{DAE37C4D-8AD5-4654-AA38-6C6CD5D31B77}" type="presParOf" srcId="{FFA99E2A-A11C-43B0-B6F8-5FA6D38513F8}" destId="{9FB5E820-1C2E-4C47-958A-E12F8BF3098B}" srcOrd="3" destOrd="0" presId="urn:microsoft.com/office/officeart/2018/5/layout/IconCircleLabelList"/>
    <dgm:cxn modelId="{27FE815C-703E-49D8-B498-3BD6CE0DEC79}" type="presParOf" srcId="{E72B33F1-4AC3-479D-A893-2047052007AF}" destId="{559F1E0C-1BC2-4357-8059-AEB3BFC02D96}" srcOrd="1" destOrd="0" presId="urn:microsoft.com/office/officeart/2018/5/layout/IconCircleLabelList"/>
    <dgm:cxn modelId="{5A40BB09-27D8-40BE-9A41-31610F23FFFF}" type="presParOf" srcId="{E72B33F1-4AC3-479D-A893-2047052007AF}" destId="{E943CFA9-EB22-4941-9B6D-517D882C5BD8}" srcOrd="2" destOrd="0" presId="urn:microsoft.com/office/officeart/2018/5/layout/IconCircleLabelList"/>
    <dgm:cxn modelId="{AE7061F7-A79E-419A-A822-E6E6CA07C1BB}" type="presParOf" srcId="{E943CFA9-EB22-4941-9B6D-517D882C5BD8}" destId="{B6A79407-FD95-49DB-A55C-D1BC1320594B}" srcOrd="0" destOrd="0" presId="urn:microsoft.com/office/officeart/2018/5/layout/IconCircleLabelList"/>
    <dgm:cxn modelId="{718379CE-59AA-4749-893C-64093D57F003}" type="presParOf" srcId="{E943CFA9-EB22-4941-9B6D-517D882C5BD8}" destId="{4A097829-1C59-4553-933F-4B450AF091D4}" srcOrd="1" destOrd="0" presId="urn:microsoft.com/office/officeart/2018/5/layout/IconCircleLabelList"/>
    <dgm:cxn modelId="{397CDA91-4774-400C-AE7E-1C14FDCCF4E3}" type="presParOf" srcId="{E943CFA9-EB22-4941-9B6D-517D882C5BD8}" destId="{EE007545-FF77-4F25-8DBD-05CCED280639}" srcOrd="2" destOrd="0" presId="urn:microsoft.com/office/officeart/2018/5/layout/IconCircleLabelList"/>
    <dgm:cxn modelId="{AEEC521C-9027-4414-BBB5-BE0D86F070F2}" type="presParOf" srcId="{E943CFA9-EB22-4941-9B6D-517D882C5BD8}" destId="{19DF0D1D-E3C6-4717-9AC3-13736C9CB5C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4738F6-DB82-4D8C-B36C-1E1F299BC05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2B6817-CACE-4F65-9B7D-A6B04C0F06DE}">
      <dgm:prSet/>
      <dgm:spPr/>
      <dgm:t>
        <a:bodyPr/>
        <a:lstStyle/>
        <a:p>
          <a:r>
            <a:rPr lang="ru-RU"/>
            <a:t>Население: ~9,1 млн человек (2025).</a:t>
          </a:r>
          <a:endParaRPr lang="en-US"/>
        </a:p>
      </dgm:t>
    </dgm:pt>
    <dgm:pt modelId="{E167899E-57CB-44B2-8EF1-CE87ADD09D9F}" type="parTrans" cxnId="{EF47479E-1EB5-4ED0-95EA-1B5A7CF60AB7}">
      <dgm:prSet/>
      <dgm:spPr/>
      <dgm:t>
        <a:bodyPr/>
        <a:lstStyle/>
        <a:p>
          <a:endParaRPr lang="en-US"/>
        </a:p>
      </dgm:t>
    </dgm:pt>
    <dgm:pt modelId="{85E5ED8F-FD0B-4EF3-BDBE-EF83F044AB53}" type="sibTrans" cxnId="{EF47479E-1EB5-4ED0-95EA-1B5A7CF60AB7}">
      <dgm:prSet/>
      <dgm:spPr/>
      <dgm:t>
        <a:bodyPr/>
        <a:lstStyle/>
        <a:p>
          <a:endParaRPr lang="en-US"/>
        </a:p>
      </dgm:t>
    </dgm:pt>
    <dgm:pt modelId="{970DCF88-BE5D-4C80-8079-01085EA8F5A4}">
      <dgm:prSet/>
      <dgm:spPr/>
      <dgm:t>
        <a:bodyPr/>
        <a:lstStyle/>
        <a:p>
          <a:r>
            <a:rPr lang="ru-RU"/>
            <a:t>Тенденции:</a:t>
          </a:r>
          <a:endParaRPr lang="en-US"/>
        </a:p>
      </dgm:t>
    </dgm:pt>
    <dgm:pt modelId="{535B90C3-87FA-4C80-8C20-D5CCCDD3D4C3}" type="parTrans" cxnId="{DCAA633D-2C8E-40AD-8069-2FCC379ACB3B}">
      <dgm:prSet/>
      <dgm:spPr/>
      <dgm:t>
        <a:bodyPr/>
        <a:lstStyle/>
        <a:p>
          <a:endParaRPr lang="en-US"/>
        </a:p>
      </dgm:t>
    </dgm:pt>
    <dgm:pt modelId="{CB994CA8-63FC-40F5-BA08-8B716DEA9A77}" type="sibTrans" cxnId="{DCAA633D-2C8E-40AD-8069-2FCC379ACB3B}">
      <dgm:prSet/>
      <dgm:spPr/>
      <dgm:t>
        <a:bodyPr/>
        <a:lstStyle/>
        <a:p>
          <a:endParaRPr lang="en-US"/>
        </a:p>
      </dgm:t>
    </dgm:pt>
    <dgm:pt modelId="{8145FBF0-4135-4101-BEC2-117199AA787F}">
      <dgm:prSet/>
      <dgm:spPr/>
      <dgm:t>
        <a:bodyPr/>
        <a:lstStyle/>
        <a:p>
          <a:r>
            <a:rPr lang="ru-RU"/>
            <a:t>- естественная убыль населения</a:t>
          </a:r>
          <a:endParaRPr lang="en-US"/>
        </a:p>
      </dgm:t>
    </dgm:pt>
    <dgm:pt modelId="{DA66444A-BC27-49F7-AC17-A307E0EBD044}" type="parTrans" cxnId="{44202B4D-1358-4547-A2E5-2732D9CA8F73}">
      <dgm:prSet/>
      <dgm:spPr/>
      <dgm:t>
        <a:bodyPr/>
        <a:lstStyle/>
        <a:p>
          <a:endParaRPr lang="en-US"/>
        </a:p>
      </dgm:t>
    </dgm:pt>
    <dgm:pt modelId="{087C54D4-50FB-4BCD-8033-DB9410D10091}" type="sibTrans" cxnId="{44202B4D-1358-4547-A2E5-2732D9CA8F73}">
      <dgm:prSet/>
      <dgm:spPr/>
      <dgm:t>
        <a:bodyPr/>
        <a:lstStyle/>
        <a:p>
          <a:endParaRPr lang="en-US"/>
        </a:p>
      </dgm:t>
    </dgm:pt>
    <dgm:pt modelId="{F8389647-A1CE-4129-9131-D88DDD5ABC9E}">
      <dgm:prSet/>
      <dgm:spPr/>
      <dgm:t>
        <a:bodyPr/>
        <a:lstStyle/>
        <a:p>
          <a:r>
            <a:rPr lang="ru-RU"/>
            <a:t>- старение населения</a:t>
          </a:r>
          <a:endParaRPr lang="en-US"/>
        </a:p>
      </dgm:t>
    </dgm:pt>
    <dgm:pt modelId="{BA7EC990-E928-4F39-8E5B-B3CCCA90D22F}" type="parTrans" cxnId="{778691D8-42F7-4E1E-9EC9-138DBD637F26}">
      <dgm:prSet/>
      <dgm:spPr/>
      <dgm:t>
        <a:bodyPr/>
        <a:lstStyle/>
        <a:p>
          <a:endParaRPr lang="en-US"/>
        </a:p>
      </dgm:t>
    </dgm:pt>
    <dgm:pt modelId="{F8334542-67B2-45DA-B34C-2777C7B7643C}" type="sibTrans" cxnId="{778691D8-42F7-4E1E-9EC9-138DBD637F26}">
      <dgm:prSet/>
      <dgm:spPr/>
      <dgm:t>
        <a:bodyPr/>
        <a:lstStyle/>
        <a:p>
          <a:endParaRPr lang="en-US"/>
        </a:p>
      </dgm:t>
    </dgm:pt>
    <dgm:pt modelId="{1BAB25E6-C53A-4913-B7A9-CE779323A70A}">
      <dgm:prSet/>
      <dgm:spPr/>
      <dgm:t>
        <a:bodyPr/>
        <a:lstStyle/>
        <a:p>
          <a:r>
            <a:rPr lang="ru-RU"/>
            <a:t>- миграционные потоки</a:t>
          </a:r>
          <a:endParaRPr lang="en-US"/>
        </a:p>
      </dgm:t>
    </dgm:pt>
    <dgm:pt modelId="{B110812D-5493-4C40-8D81-1167E4C8C3A1}" type="parTrans" cxnId="{5CE5BCAB-2B7D-4D23-9E65-94082D0086F7}">
      <dgm:prSet/>
      <dgm:spPr/>
      <dgm:t>
        <a:bodyPr/>
        <a:lstStyle/>
        <a:p>
          <a:endParaRPr lang="en-US"/>
        </a:p>
      </dgm:t>
    </dgm:pt>
    <dgm:pt modelId="{AEA831DF-7CBE-48EC-9373-D77849AF06AB}" type="sibTrans" cxnId="{5CE5BCAB-2B7D-4D23-9E65-94082D0086F7}">
      <dgm:prSet/>
      <dgm:spPr/>
      <dgm:t>
        <a:bodyPr/>
        <a:lstStyle/>
        <a:p>
          <a:endParaRPr lang="en-US"/>
        </a:p>
      </dgm:t>
    </dgm:pt>
    <dgm:pt modelId="{FF911025-3F6C-4640-B8F1-530E774EB1BF}" type="pres">
      <dgm:prSet presAssocID="{0D4738F6-DB82-4D8C-B36C-1E1F299BC0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A0D243-C805-4CBC-8945-6AAD4F3AFD1A}" type="pres">
      <dgm:prSet presAssocID="{122B6817-CACE-4F65-9B7D-A6B04C0F06D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165F3D-F8A3-4290-9088-9498FE7CCD6F}" type="pres">
      <dgm:prSet presAssocID="{85E5ED8F-FD0B-4EF3-BDBE-EF83F044AB53}" presName="spacer" presStyleCnt="0"/>
      <dgm:spPr/>
    </dgm:pt>
    <dgm:pt modelId="{4C9303C5-0A23-4062-B3B6-13D5FD7E18CC}" type="pres">
      <dgm:prSet presAssocID="{970DCF88-BE5D-4C80-8079-01085EA8F5A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1C0E57-3AB5-4251-9ED0-D34C44F0CC35}" type="pres">
      <dgm:prSet presAssocID="{CB994CA8-63FC-40F5-BA08-8B716DEA9A77}" presName="spacer" presStyleCnt="0"/>
      <dgm:spPr/>
    </dgm:pt>
    <dgm:pt modelId="{67532B7E-9407-42FB-A1FD-52123BFD9EA1}" type="pres">
      <dgm:prSet presAssocID="{8145FBF0-4135-4101-BEC2-117199AA787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9420E-5042-4DDA-B20F-9061A5F0C422}" type="pres">
      <dgm:prSet presAssocID="{087C54D4-50FB-4BCD-8033-DB9410D10091}" presName="spacer" presStyleCnt="0"/>
      <dgm:spPr/>
    </dgm:pt>
    <dgm:pt modelId="{DCC69849-13E2-43EC-AD05-94F0DC981CA1}" type="pres">
      <dgm:prSet presAssocID="{F8389647-A1CE-4129-9131-D88DDD5ABC9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F8D31-E0BB-431F-B29D-152712F43395}" type="pres">
      <dgm:prSet presAssocID="{F8334542-67B2-45DA-B34C-2777C7B7643C}" presName="spacer" presStyleCnt="0"/>
      <dgm:spPr/>
    </dgm:pt>
    <dgm:pt modelId="{41730439-AC10-4450-B4D7-028C235EE341}" type="pres">
      <dgm:prSet presAssocID="{1BAB25E6-C53A-4913-B7A9-CE779323A70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FFDBA1-145A-4146-9E53-E97DBA09F29C}" type="presOf" srcId="{1BAB25E6-C53A-4913-B7A9-CE779323A70A}" destId="{41730439-AC10-4450-B4D7-028C235EE341}" srcOrd="0" destOrd="0" presId="urn:microsoft.com/office/officeart/2005/8/layout/vList2"/>
    <dgm:cxn modelId="{846092F7-D4CC-4DE1-889F-9ACDC040B113}" type="presOf" srcId="{122B6817-CACE-4F65-9B7D-A6B04C0F06DE}" destId="{76A0D243-C805-4CBC-8945-6AAD4F3AFD1A}" srcOrd="0" destOrd="0" presId="urn:microsoft.com/office/officeart/2005/8/layout/vList2"/>
    <dgm:cxn modelId="{44202B4D-1358-4547-A2E5-2732D9CA8F73}" srcId="{0D4738F6-DB82-4D8C-B36C-1E1F299BC05D}" destId="{8145FBF0-4135-4101-BEC2-117199AA787F}" srcOrd="2" destOrd="0" parTransId="{DA66444A-BC27-49F7-AC17-A307E0EBD044}" sibTransId="{087C54D4-50FB-4BCD-8033-DB9410D10091}"/>
    <dgm:cxn modelId="{DCAA633D-2C8E-40AD-8069-2FCC379ACB3B}" srcId="{0D4738F6-DB82-4D8C-B36C-1E1F299BC05D}" destId="{970DCF88-BE5D-4C80-8079-01085EA8F5A4}" srcOrd="1" destOrd="0" parTransId="{535B90C3-87FA-4C80-8C20-D5CCCDD3D4C3}" sibTransId="{CB994CA8-63FC-40F5-BA08-8B716DEA9A77}"/>
    <dgm:cxn modelId="{C8C5E0D5-962F-44CE-8BBA-F1B9F4AB1ECF}" type="presOf" srcId="{970DCF88-BE5D-4C80-8079-01085EA8F5A4}" destId="{4C9303C5-0A23-4062-B3B6-13D5FD7E18CC}" srcOrd="0" destOrd="0" presId="urn:microsoft.com/office/officeart/2005/8/layout/vList2"/>
    <dgm:cxn modelId="{CBB65FC3-1252-4F3A-8EC2-91A6DD751A69}" type="presOf" srcId="{0D4738F6-DB82-4D8C-B36C-1E1F299BC05D}" destId="{FF911025-3F6C-4640-B8F1-530E774EB1BF}" srcOrd="0" destOrd="0" presId="urn:microsoft.com/office/officeart/2005/8/layout/vList2"/>
    <dgm:cxn modelId="{778691D8-42F7-4E1E-9EC9-138DBD637F26}" srcId="{0D4738F6-DB82-4D8C-B36C-1E1F299BC05D}" destId="{F8389647-A1CE-4129-9131-D88DDD5ABC9E}" srcOrd="3" destOrd="0" parTransId="{BA7EC990-E928-4F39-8E5B-B3CCCA90D22F}" sibTransId="{F8334542-67B2-45DA-B34C-2777C7B7643C}"/>
    <dgm:cxn modelId="{EF47479E-1EB5-4ED0-95EA-1B5A7CF60AB7}" srcId="{0D4738F6-DB82-4D8C-B36C-1E1F299BC05D}" destId="{122B6817-CACE-4F65-9B7D-A6B04C0F06DE}" srcOrd="0" destOrd="0" parTransId="{E167899E-57CB-44B2-8EF1-CE87ADD09D9F}" sibTransId="{85E5ED8F-FD0B-4EF3-BDBE-EF83F044AB53}"/>
    <dgm:cxn modelId="{5CE5BCAB-2B7D-4D23-9E65-94082D0086F7}" srcId="{0D4738F6-DB82-4D8C-B36C-1E1F299BC05D}" destId="{1BAB25E6-C53A-4913-B7A9-CE779323A70A}" srcOrd="4" destOrd="0" parTransId="{B110812D-5493-4C40-8D81-1167E4C8C3A1}" sibTransId="{AEA831DF-7CBE-48EC-9373-D77849AF06AB}"/>
    <dgm:cxn modelId="{32C44CC1-D946-48D4-A2AB-A8C59310C269}" type="presOf" srcId="{F8389647-A1CE-4129-9131-D88DDD5ABC9E}" destId="{DCC69849-13E2-43EC-AD05-94F0DC981CA1}" srcOrd="0" destOrd="0" presId="urn:microsoft.com/office/officeart/2005/8/layout/vList2"/>
    <dgm:cxn modelId="{C2688041-8E8E-4137-8808-8D7993BF279C}" type="presOf" srcId="{8145FBF0-4135-4101-BEC2-117199AA787F}" destId="{67532B7E-9407-42FB-A1FD-52123BFD9EA1}" srcOrd="0" destOrd="0" presId="urn:microsoft.com/office/officeart/2005/8/layout/vList2"/>
    <dgm:cxn modelId="{E3E6D30C-97B2-4118-BB7F-FF49CB3E0A0C}" type="presParOf" srcId="{FF911025-3F6C-4640-B8F1-530E774EB1BF}" destId="{76A0D243-C805-4CBC-8945-6AAD4F3AFD1A}" srcOrd="0" destOrd="0" presId="urn:microsoft.com/office/officeart/2005/8/layout/vList2"/>
    <dgm:cxn modelId="{DBF4C6B7-0CA2-4859-AFA4-C314C0E15366}" type="presParOf" srcId="{FF911025-3F6C-4640-B8F1-530E774EB1BF}" destId="{D9165F3D-F8A3-4290-9088-9498FE7CCD6F}" srcOrd="1" destOrd="0" presId="urn:microsoft.com/office/officeart/2005/8/layout/vList2"/>
    <dgm:cxn modelId="{A7CE4543-DC71-4D19-8160-32EED8D075BC}" type="presParOf" srcId="{FF911025-3F6C-4640-B8F1-530E774EB1BF}" destId="{4C9303C5-0A23-4062-B3B6-13D5FD7E18CC}" srcOrd="2" destOrd="0" presId="urn:microsoft.com/office/officeart/2005/8/layout/vList2"/>
    <dgm:cxn modelId="{9541DF88-C6D1-443A-90AA-2F1C5E5AC96C}" type="presParOf" srcId="{FF911025-3F6C-4640-B8F1-530E774EB1BF}" destId="{3D1C0E57-3AB5-4251-9ED0-D34C44F0CC35}" srcOrd="3" destOrd="0" presId="urn:microsoft.com/office/officeart/2005/8/layout/vList2"/>
    <dgm:cxn modelId="{6CF30F89-A976-42BB-A562-05CAE01868B3}" type="presParOf" srcId="{FF911025-3F6C-4640-B8F1-530E774EB1BF}" destId="{67532B7E-9407-42FB-A1FD-52123BFD9EA1}" srcOrd="4" destOrd="0" presId="urn:microsoft.com/office/officeart/2005/8/layout/vList2"/>
    <dgm:cxn modelId="{4CC6B964-7C8C-4BB6-914C-DCB8D6C12DB4}" type="presParOf" srcId="{FF911025-3F6C-4640-B8F1-530E774EB1BF}" destId="{4689420E-5042-4DDA-B20F-9061A5F0C422}" srcOrd="5" destOrd="0" presId="urn:microsoft.com/office/officeart/2005/8/layout/vList2"/>
    <dgm:cxn modelId="{0B3B9079-8C9A-481B-8474-E8DCCEE4B64C}" type="presParOf" srcId="{FF911025-3F6C-4640-B8F1-530E774EB1BF}" destId="{DCC69849-13E2-43EC-AD05-94F0DC981CA1}" srcOrd="6" destOrd="0" presId="urn:microsoft.com/office/officeart/2005/8/layout/vList2"/>
    <dgm:cxn modelId="{09AF518C-9E30-4551-9301-85247E16031E}" type="presParOf" srcId="{FF911025-3F6C-4640-B8F1-530E774EB1BF}" destId="{25DF8D31-E0BB-431F-B29D-152712F43395}" srcOrd="7" destOrd="0" presId="urn:microsoft.com/office/officeart/2005/8/layout/vList2"/>
    <dgm:cxn modelId="{5130D980-8A03-40FE-8F6A-22D9D8FAF88C}" type="presParOf" srcId="{FF911025-3F6C-4640-B8F1-530E774EB1BF}" destId="{41730439-AC10-4450-B4D7-028C235EE34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68615A-BCE8-4D5F-824C-5A130C2BB658}" type="doc">
      <dgm:prSet loTypeId="urn:microsoft.com/office/officeart/2005/8/layout/vList5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A0837B5-CD3A-4FB5-9E8E-FC8C2A605AE7}">
      <dgm:prSet/>
      <dgm:spPr/>
      <dgm:t>
        <a:bodyPr/>
        <a:lstStyle/>
        <a:p>
          <a:r>
            <a:rPr lang="en-US" b="0" i="0"/>
            <a:t>- Поддержка рождаемости (льготы, пособия)</a:t>
          </a:r>
          <a:endParaRPr lang="en-US"/>
        </a:p>
      </dgm:t>
    </dgm:pt>
    <dgm:pt modelId="{83FA36BD-16C9-4649-A8AD-F4512FF9856F}" type="parTrans" cxnId="{0EACCE88-ECAB-47DB-954B-0FAC42FF3EC4}">
      <dgm:prSet/>
      <dgm:spPr/>
      <dgm:t>
        <a:bodyPr/>
        <a:lstStyle/>
        <a:p>
          <a:endParaRPr lang="en-US"/>
        </a:p>
      </dgm:t>
    </dgm:pt>
    <dgm:pt modelId="{ACB80F87-FD43-472B-B09F-4D6D5340DFC3}" type="sibTrans" cxnId="{0EACCE88-ECAB-47DB-954B-0FAC42FF3EC4}">
      <dgm:prSet/>
      <dgm:spPr/>
      <dgm:t>
        <a:bodyPr/>
        <a:lstStyle/>
        <a:p>
          <a:endParaRPr lang="en-US"/>
        </a:p>
      </dgm:t>
    </dgm:pt>
    <dgm:pt modelId="{7DC74F28-05BC-442B-884B-33071E1943B4}">
      <dgm:prSet/>
      <dgm:spPr/>
      <dgm:t>
        <a:bodyPr/>
        <a:lstStyle/>
        <a:p>
          <a:r>
            <a:rPr lang="en-US" b="0" i="0"/>
            <a:t>- Повышение пенсионного возраста</a:t>
          </a:r>
          <a:endParaRPr lang="en-US"/>
        </a:p>
      </dgm:t>
    </dgm:pt>
    <dgm:pt modelId="{E9D039FE-3432-48F2-B5C7-FACB68E2C93D}" type="parTrans" cxnId="{ACE97E0E-7F1E-4FEE-A0F5-AA4A1CB8F260}">
      <dgm:prSet/>
      <dgm:spPr/>
      <dgm:t>
        <a:bodyPr/>
        <a:lstStyle/>
        <a:p>
          <a:endParaRPr lang="en-US"/>
        </a:p>
      </dgm:t>
    </dgm:pt>
    <dgm:pt modelId="{307B2F32-38DF-4427-B9F2-8EA2ED51DDD8}" type="sibTrans" cxnId="{ACE97E0E-7F1E-4FEE-A0F5-AA4A1CB8F260}">
      <dgm:prSet/>
      <dgm:spPr/>
      <dgm:t>
        <a:bodyPr/>
        <a:lstStyle/>
        <a:p>
          <a:endParaRPr lang="en-US"/>
        </a:p>
      </dgm:t>
    </dgm:pt>
    <dgm:pt modelId="{D7DC5F5E-D34A-484F-B81C-6902A247BBD9}">
      <dgm:prSet/>
      <dgm:spPr/>
      <dgm:t>
        <a:bodyPr/>
        <a:lstStyle/>
        <a:p>
          <a:r>
            <a:rPr lang="en-US" b="0" i="0"/>
            <a:t>- Развитие миграционной политики</a:t>
          </a:r>
          <a:endParaRPr lang="en-US"/>
        </a:p>
      </dgm:t>
    </dgm:pt>
    <dgm:pt modelId="{72E9C18F-D71F-40FF-8F46-0565F92A673C}" type="parTrans" cxnId="{5B4E3F02-CEEC-4F9E-B368-913E0870A472}">
      <dgm:prSet/>
      <dgm:spPr/>
      <dgm:t>
        <a:bodyPr/>
        <a:lstStyle/>
        <a:p>
          <a:endParaRPr lang="en-US"/>
        </a:p>
      </dgm:t>
    </dgm:pt>
    <dgm:pt modelId="{249BA69F-3A5F-4A60-B176-BC83EC75822D}" type="sibTrans" cxnId="{5B4E3F02-CEEC-4F9E-B368-913E0870A472}">
      <dgm:prSet/>
      <dgm:spPr/>
      <dgm:t>
        <a:bodyPr/>
        <a:lstStyle/>
        <a:p>
          <a:endParaRPr lang="en-US"/>
        </a:p>
      </dgm:t>
    </dgm:pt>
    <dgm:pt modelId="{133AEA75-089E-4E9E-B366-C841CDEECDE7}">
      <dgm:prSet/>
      <dgm:spPr/>
      <dgm:t>
        <a:bodyPr/>
        <a:lstStyle/>
        <a:p>
          <a:r>
            <a:rPr lang="en-US" b="0" i="0"/>
            <a:t>- Автоматизация и рост производительности труда</a:t>
          </a:r>
          <a:endParaRPr lang="en-US"/>
        </a:p>
      </dgm:t>
    </dgm:pt>
    <dgm:pt modelId="{EE1E87AE-9F5D-47E2-82BD-E73055231A9D}" type="parTrans" cxnId="{3A04AEB8-CC99-450E-8395-239CC4F9AA33}">
      <dgm:prSet/>
      <dgm:spPr/>
      <dgm:t>
        <a:bodyPr/>
        <a:lstStyle/>
        <a:p>
          <a:endParaRPr lang="en-US"/>
        </a:p>
      </dgm:t>
    </dgm:pt>
    <dgm:pt modelId="{17489090-A79B-46A2-9EC9-01E01CDF7298}" type="sibTrans" cxnId="{3A04AEB8-CC99-450E-8395-239CC4F9AA33}">
      <dgm:prSet/>
      <dgm:spPr/>
      <dgm:t>
        <a:bodyPr/>
        <a:lstStyle/>
        <a:p>
          <a:endParaRPr lang="en-US"/>
        </a:p>
      </dgm:t>
    </dgm:pt>
    <dgm:pt modelId="{294D8118-7564-4FEE-98D0-823B21F000BE}" type="pres">
      <dgm:prSet presAssocID="{7B68615A-BCE8-4D5F-824C-5A130C2BB6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2F2D44-AECE-4FB7-8D34-E076B0802359}" type="pres">
      <dgm:prSet presAssocID="{4A0837B5-CD3A-4FB5-9E8E-FC8C2A605AE7}" presName="linNode" presStyleCnt="0"/>
      <dgm:spPr/>
    </dgm:pt>
    <dgm:pt modelId="{E5358B86-86FF-4363-A209-816F61D4DD0B}" type="pres">
      <dgm:prSet presAssocID="{4A0837B5-CD3A-4FB5-9E8E-FC8C2A605AE7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21B486-0FF0-4E02-8920-37CE2BE5DA7B}" type="pres">
      <dgm:prSet presAssocID="{ACB80F87-FD43-472B-B09F-4D6D5340DFC3}" presName="sp" presStyleCnt="0"/>
      <dgm:spPr/>
    </dgm:pt>
    <dgm:pt modelId="{3610BEBB-511D-410B-921E-4D35C8E3773C}" type="pres">
      <dgm:prSet presAssocID="{7DC74F28-05BC-442B-884B-33071E1943B4}" presName="linNode" presStyleCnt="0"/>
      <dgm:spPr/>
    </dgm:pt>
    <dgm:pt modelId="{D89E6E76-3861-4107-8704-BC7D7DCC55C4}" type="pres">
      <dgm:prSet presAssocID="{7DC74F28-05BC-442B-884B-33071E1943B4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AC966D-3E87-45BE-BC83-A02EF073021F}" type="pres">
      <dgm:prSet presAssocID="{307B2F32-38DF-4427-B9F2-8EA2ED51DDD8}" presName="sp" presStyleCnt="0"/>
      <dgm:spPr/>
    </dgm:pt>
    <dgm:pt modelId="{9B43543F-3493-48FC-A353-0E1C45718313}" type="pres">
      <dgm:prSet presAssocID="{D7DC5F5E-D34A-484F-B81C-6902A247BBD9}" presName="linNode" presStyleCnt="0"/>
      <dgm:spPr/>
    </dgm:pt>
    <dgm:pt modelId="{F5766DB6-64E3-4848-8F6C-F127A6B4C5DB}" type="pres">
      <dgm:prSet presAssocID="{D7DC5F5E-D34A-484F-B81C-6902A247BBD9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35D93B-634F-4FD4-9427-2492D2C0F3A9}" type="pres">
      <dgm:prSet presAssocID="{249BA69F-3A5F-4A60-B176-BC83EC75822D}" presName="sp" presStyleCnt="0"/>
      <dgm:spPr/>
    </dgm:pt>
    <dgm:pt modelId="{C01189E0-F988-44D8-8344-9D0B42DFA9CA}" type="pres">
      <dgm:prSet presAssocID="{133AEA75-089E-4E9E-B366-C841CDEECDE7}" presName="linNode" presStyleCnt="0"/>
      <dgm:spPr/>
    </dgm:pt>
    <dgm:pt modelId="{FFDDB814-11EA-4338-BFD2-1EE2D3DCEBFC}" type="pres">
      <dgm:prSet presAssocID="{133AEA75-089E-4E9E-B366-C841CDEECDE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E97E0E-7F1E-4FEE-A0F5-AA4A1CB8F260}" srcId="{7B68615A-BCE8-4D5F-824C-5A130C2BB658}" destId="{7DC74F28-05BC-442B-884B-33071E1943B4}" srcOrd="1" destOrd="0" parTransId="{E9D039FE-3432-48F2-B5C7-FACB68E2C93D}" sibTransId="{307B2F32-38DF-4427-B9F2-8EA2ED51DDD8}"/>
    <dgm:cxn modelId="{7B2A0FDA-53EA-4F4A-93C3-1D74FC4742C8}" type="presOf" srcId="{133AEA75-089E-4E9E-B366-C841CDEECDE7}" destId="{FFDDB814-11EA-4338-BFD2-1EE2D3DCEBFC}" srcOrd="0" destOrd="0" presId="urn:microsoft.com/office/officeart/2005/8/layout/vList5"/>
    <dgm:cxn modelId="{B90A5C05-BAC0-4CA9-A5DB-470FFB4E4F13}" type="presOf" srcId="{7B68615A-BCE8-4D5F-824C-5A130C2BB658}" destId="{294D8118-7564-4FEE-98D0-823B21F000BE}" srcOrd="0" destOrd="0" presId="urn:microsoft.com/office/officeart/2005/8/layout/vList5"/>
    <dgm:cxn modelId="{3A04AEB8-CC99-450E-8395-239CC4F9AA33}" srcId="{7B68615A-BCE8-4D5F-824C-5A130C2BB658}" destId="{133AEA75-089E-4E9E-B366-C841CDEECDE7}" srcOrd="3" destOrd="0" parTransId="{EE1E87AE-9F5D-47E2-82BD-E73055231A9D}" sibTransId="{17489090-A79B-46A2-9EC9-01E01CDF7298}"/>
    <dgm:cxn modelId="{FBDDE3B0-8D33-4BD0-80F7-4DC09DFFB1A3}" type="presOf" srcId="{7DC74F28-05BC-442B-884B-33071E1943B4}" destId="{D89E6E76-3861-4107-8704-BC7D7DCC55C4}" srcOrd="0" destOrd="0" presId="urn:microsoft.com/office/officeart/2005/8/layout/vList5"/>
    <dgm:cxn modelId="{0EACCE88-ECAB-47DB-954B-0FAC42FF3EC4}" srcId="{7B68615A-BCE8-4D5F-824C-5A130C2BB658}" destId="{4A0837B5-CD3A-4FB5-9E8E-FC8C2A605AE7}" srcOrd="0" destOrd="0" parTransId="{83FA36BD-16C9-4649-A8AD-F4512FF9856F}" sibTransId="{ACB80F87-FD43-472B-B09F-4D6D5340DFC3}"/>
    <dgm:cxn modelId="{5B4E3F02-CEEC-4F9E-B368-913E0870A472}" srcId="{7B68615A-BCE8-4D5F-824C-5A130C2BB658}" destId="{D7DC5F5E-D34A-484F-B81C-6902A247BBD9}" srcOrd="2" destOrd="0" parTransId="{72E9C18F-D71F-40FF-8F46-0565F92A673C}" sibTransId="{249BA69F-3A5F-4A60-B176-BC83EC75822D}"/>
    <dgm:cxn modelId="{35A7118B-C8B7-4F49-B408-BD97EA102FDE}" type="presOf" srcId="{4A0837B5-CD3A-4FB5-9E8E-FC8C2A605AE7}" destId="{E5358B86-86FF-4363-A209-816F61D4DD0B}" srcOrd="0" destOrd="0" presId="urn:microsoft.com/office/officeart/2005/8/layout/vList5"/>
    <dgm:cxn modelId="{7DAA9D8E-1F3D-4BCC-BBA0-DFFD524A4DFC}" type="presOf" srcId="{D7DC5F5E-D34A-484F-B81C-6902A247BBD9}" destId="{F5766DB6-64E3-4848-8F6C-F127A6B4C5DB}" srcOrd="0" destOrd="0" presId="urn:microsoft.com/office/officeart/2005/8/layout/vList5"/>
    <dgm:cxn modelId="{0BA8D5A2-EF22-4551-9015-3B7B847F6C81}" type="presParOf" srcId="{294D8118-7564-4FEE-98D0-823B21F000BE}" destId="{ED2F2D44-AECE-4FB7-8D34-E076B0802359}" srcOrd="0" destOrd="0" presId="urn:microsoft.com/office/officeart/2005/8/layout/vList5"/>
    <dgm:cxn modelId="{91F0A7B1-9A3D-4522-9D8A-6E7E914FFC26}" type="presParOf" srcId="{ED2F2D44-AECE-4FB7-8D34-E076B0802359}" destId="{E5358B86-86FF-4363-A209-816F61D4DD0B}" srcOrd="0" destOrd="0" presId="urn:microsoft.com/office/officeart/2005/8/layout/vList5"/>
    <dgm:cxn modelId="{D5E5B310-BD07-4573-8AB3-9EFDF4A71D46}" type="presParOf" srcId="{294D8118-7564-4FEE-98D0-823B21F000BE}" destId="{F321B486-0FF0-4E02-8920-37CE2BE5DA7B}" srcOrd="1" destOrd="0" presId="urn:microsoft.com/office/officeart/2005/8/layout/vList5"/>
    <dgm:cxn modelId="{BA05EC49-1697-44EE-9278-2D83D6D82B16}" type="presParOf" srcId="{294D8118-7564-4FEE-98D0-823B21F000BE}" destId="{3610BEBB-511D-410B-921E-4D35C8E3773C}" srcOrd="2" destOrd="0" presId="urn:microsoft.com/office/officeart/2005/8/layout/vList5"/>
    <dgm:cxn modelId="{AEBFB43A-A8D3-4E76-94FB-EE00E5FFA6A0}" type="presParOf" srcId="{3610BEBB-511D-410B-921E-4D35C8E3773C}" destId="{D89E6E76-3861-4107-8704-BC7D7DCC55C4}" srcOrd="0" destOrd="0" presId="urn:microsoft.com/office/officeart/2005/8/layout/vList5"/>
    <dgm:cxn modelId="{2DDF43BB-9DE1-4B50-99F7-0695ED735CE9}" type="presParOf" srcId="{294D8118-7564-4FEE-98D0-823B21F000BE}" destId="{84AC966D-3E87-45BE-BC83-A02EF073021F}" srcOrd="3" destOrd="0" presId="urn:microsoft.com/office/officeart/2005/8/layout/vList5"/>
    <dgm:cxn modelId="{14DA3BDA-D4F7-43ED-B978-547E97A61D89}" type="presParOf" srcId="{294D8118-7564-4FEE-98D0-823B21F000BE}" destId="{9B43543F-3493-48FC-A353-0E1C45718313}" srcOrd="4" destOrd="0" presId="urn:microsoft.com/office/officeart/2005/8/layout/vList5"/>
    <dgm:cxn modelId="{8C794AD5-F99C-41BD-8372-4F49F5EE5D1E}" type="presParOf" srcId="{9B43543F-3493-48FC-A353-0E1C45718313}" destId="{F5766DB6-64E3-4848-8F6C-F127A6B4C5DB}" srcOrd="0" destOrd="0" presId="urn:microsoft.com/office/officeart/2005/8/layout/vList5"/>
    <dgm:cxn modelId="{7CBF3BA4-AFED-4C5A-AB22-F8AF89293D2A}" type="presParOf" srcId="{294D8118-7564-4FEE-98D0-823B21F000BE}" destId="{1D35D93B-634F-4FD4-9427-2492D2C0F3A9}" srcOrd="5" destOrd="0" presId="urn:microsoft.com/office/officeart/2005/8/layout/vList5"/>
    <dgm:cxn modelId="{F8A39D84-939F-4621-9605-787DEB8CF131}" type="presParOf" srcId="{294D8118-7564-4FEE-98D0-823B21F000BE}" destId="{C01189E0-F988-44D8-8344-9D0B42DFA9CA}" srcOrd="6" destOrd="0" presId="urn:microsoft.com/office/officeart/2005/8/layout/vList5"/>
    <dgm:cxn modelId="{B86C08B0-01B2-4E8D-B5E6-BF5BBBD7D813}" type="presParOf" srcId="{C01189E0-F988-44D8-8344-9D0B42DFA9CA}" destId="{FFDDB814-11EA-4338-BFD2-1EE2D3DCEBF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78B86A-4E03-4290-8BCE-2BBCDB6BA69C}" type="doc">
      <dgm:prSet loTypeId="urn:microsoft.com/office/officeart/2005/8/layout/vProcess5" loCatId="process" qsTypeId="urn:microsoft.com/office/officeart/2005/8/quickstyle/simple4" qsCatId="simple" csTypeId="urn:microsoft.com/office/officeart/2005/8/colors/colorful1#1" csCatId="colorful"/>
      <dgm:spPr/>
      <dgm:t>
        <a:bodyPr/>
        <a:lstStyle/>
        <a:p>
          <a:endParaRPr lang="en-US"/>
        </a:p>
      </dgm:t>
    </dgm:pt>
    <dgm:pt modelId="{D607394D-7292-4D21-BFCE-A57718D63402}">
      <dgm:prSet/>
      <dgm:spPr/>
      <dgm:t>
        <a:bodyPr/>
        <a:lstStyle/>
        <a:p>
          <a:r>
            <a:rPr lang="en-US"/>
            <a:t>Демографическая нагрузка — важный вызов для Беларуси.</a:t>
          </a:r>
        </a:p>
      </dgm:t>
    </dgm:pt>
    <dgm:pt modelId="{0083A874-AA0B-40A3-ADA0-6F2BA2E6BCCA}" type="parTrans" cxnId="{EC71C82A-74A6-4B71-9E9E-1740F2539C57}">
      <dgm:prSet/>
      <dgm:spPr/>
      <dgm:t>
        <a:bodyPr/>
        <a:lstStyle/>
        <a:p>
          <a:endParaRPr lang="en-US"/>
        </a:p>
      </dgm:t>
    </dgm:pt>
    <dgm:pt modelId="{7B23B35C-321D-4A94-A272-3461798417A2}" type="sibTrans" cxnId="{EC71C82A-74A6-4B71-9E9E-1740F2539C57}">
      <dgm:prSet/>
      <dgm:spPr/>
      <dgm:t>
        <a:bodyPr/>
        <a:lstStyle/>
        <a:p>
          <a:endParaRPr lang="en-US"/>
        </a:p>
      </dgm:t>
    </dgm:pt>
    <dgm:pt modelId="{BD6FC732-CCA0-405E-8BC4-20A9E73F55AA}">
      <dgm:prSet/>
      <dgm:spPr/>
      <dgm:t>
        <a:bodyPr/>
        <a:lstStyle/>
        <a:p>
          <a:r>
            <a:rPr lang="en-US"/>
            <a:t>Основная проблема — старение населения.</a:t>
          </a:r>
        </a:p>
      </dgm:t>
    </dgm:pt>
    <dgm:pt modelId="{7F4B4559-F183-4464-85B8-02622CCF0A1D}" type="parTrans" cxnId="{6891CD85-82AE-414A-9F14-917CFBA274BC}">
      <dgm:prSet/>
      <dgm:spPr/>
      <dgm:t>
        <a:bodyPr/>
        <a:lstStyle/>
        <a:p>
          <a:endParaRPr lang="en-US"/>
        </a:p>
      </dgm:t>
    </dgm:pt>
    <dgm:pt modelId="{C436F5BE-A59A-4D38-9FA7-B6D79D685CD4}" type="sibTrans" cxnId="{6891CD85-82AE-414A-9F14-917CFBA274BC}">
      <dgm:prSet/>
      <dgm:spPr/>
      <dgm:t>
        <a:bodyPr/>
        <a:lstStyle/>
        <a:p>
          <a:endParaRPr lang="en-US"/>
        </a:p>
      </dgm:t>
    </dgm:pt>
    <dgm:pt modelId="{B5F55240-0C73-42E6-8802-2B1FFD09C802}">
      <dgm:prSet/>
      <dgm:spPr/>
      <dgm:t>
        <a:bodyPr/>
        <a:lstStyle/>
        <a:p>
          <a:r>
            <a:rPr lang="en-US"/>
            <a:t>Требуются меры государственной политики для балансировки рынка труда и социальной системы.</a:t>
          </a:r>
        </a:p>
      </dgm:t>
    </dgm:pt>
    <dgm:pt modelId="{B376D359-6CD6-4FAC-9D79-79D4D7307BE9}" type="parTrans" cxnId="{7FFB6C68-929E-4FBC-AC2F-7DC020F174CA}">
      <dgm:prSet/>
      <dgm:spPr/>
      <dgm:t>
        <a:bodyPr/>
        <a:lstStyle/>
        <a:p>
          <a:endParaRPr lang="en-US"/>
        </a:p>
      </dgm:t>
    </dgm:pt>
    <dgm:pt modelId="{11172E7D-8BF2-48A7-8296-6AB7CBFE8617}" type="sibTrans" cxnId="{7FFB6C68-929E-4FBC-AC2F-7DC020F174CA}">
      <dgm:prSet/>
      <dgm:spPr/>
      <dgm:t>
        <a:bodyPr/>
        <a:lstStyle/>
        <a:p>
          <a:endParaRPr lang="en-US"/>
        </a:p>
      </dgm:t>
    </dgm:pt>
    <dgm:pt modelId="{21873DE4-0FE9-414C-AEAC-66D68B88E47D}" type="pres">
      <dgm:prSet presAssocID="{B978B86A-4E03-4290-8BCE-2BBCDB6BA69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15A675-1687-47D9-8405-29EB9DC42AFD}" type="pres">
      <dgm:prSet presAssocID="{B978B86A-4E03-4290-8BCE-2BBCDB6BA69C}" presName="dummyMaxCanvas" presStyleCnt="0">
        <dgm:presLayoutVars/>
      </dgm:prSet>
      <dgm:spPr/>
    </dgm:pt>
    <dgm:pt modelId="{24F4FA09-A1C3-405C-8733-262F15AD7560}" type="pres">
      <dgm:prSet presAssocID="{B978B86A-4E03-4290-8BCE-2BBCDB6BA69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A55889-475F-4A50-BB80-555FAFBBF032}" type="pres">
      <dgm:prSet presAssocID="{B978B86A-4E03-4290-8BCE-2BBCDB6BA69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51A53-A0E6-463F-935B-1B194B51380C}" type="pres">
      <dgm:prSet presAssocID="{B978B86A-4E03-4290-8BCE-2BBCDB6BA69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3E92E-2F23-469B-82CE-797E72ED48D9}" type="pres">
      <dgm:prSet presAssocID="{B978B86A-4E03-4290-8BCE-2BBCDB6BA69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97244-1502-45D8-A827-60796E594363}" type="pres">
      <dgm:prSet presAssocID="{B978B86A-4E03-4290-8BCE-2BBCDB6BA69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D8B3B-19DA-430A-A3B7-9EB400E2B719}" type="pres">
      <dgm:prSet presAssocID="{B978B86A-4E03-4290-8BCE-2BBCDB6BA69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FDA4EC-1B7A-4BEB-BF72-95B3559F972B}" type="pres">
      <dgm:prSet presAssocID="{B978B86A-4E03-4290-8BCE-2BBCDB6BA69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516CD9-765D-4473-92A7-6A2944181137}" type="pres">
      <dgm:prSet presAssocID="{B978B86A-4E03-4290-8BCE-2BBCDB6BA69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487119-354F-489F-B7C3-98EA4D199FC0}" type="presOf" srcId="{BD6FC732-CCA0-405E-8BC4-20A9E73F55AA}" destId="{A5A55889-475F-4A50-BB80-555FAFBBF032}" srcOrd="0" destOrd="0" presId="urn:microsoft.com/office/officeart/2005/8/layout/vProcess5"/>
    <dgm:cxn modelId="{EC71C82A-74A6-4B71-9E9E-1740F2539C57}" srcId="{B978B86A-4E03-4290-8BCE-2BBCDB6BA69C}" destId="{D607394D-7292-4D21-BFCE-A57718D63402}" srcOrd="0" destOrd="0" parTransId="{0083A874-AA0B-40A3-ADA0-6F2BA2E6BCCA}" sibTransId="{7B23B35C-321D-4A94-A272-3461798417A2}"/>
    <dgm:cxn modelId="{93A2B2FF-2C72-442B-95E6-6FF30688D819}" type="presOf" srcId="{D607394D-7292-4D21-BFCE-A57718D63402}" destId="{24F4FA09-A1C3-405C-8733-262F15AD7560}" srcOrd="0" destOrd="0" presId="urn:microsoft.com/office/officeart/2005/8/layout/vProcess5"/>
    <dgm:cxn modelId="{DF315B0C-B2C9-4723-8908-2D6CBE4B312C}" type="presOf" srcId="{B5F55240-0C73-42E6-8802-2B1FFD09C802}" destId="{4BC51A53-A0E6-463F-935B-1B194B51380C}" srcOrd="0" destOrd="0" presId="urn:microsoft.com/office/officeart/2005/8/layout/vProcess5"/>
    <dgm:cxn modelId="{6891CD85-82AE-414A-9F14-917CFBA274BC}" srcId="{B978B86A-4E03-4290-8BCE-2BBCDB6BA69C}" destId="{BD6FC732-CCA0-405E-8BC4-20A9E73F55AA}" srcOrd="1" destOrd="0" parTransId="{7F4B4559-F183-4464-85B8-02622CCF0A1D}" sibTransId="{C436F5BE-A59A-4D38-9FA7-B6D79D685CD4}"/>
    <dgm:cxn modelId="{A409C247-B123-499A-AF74-48D052F904CC}" type="presOf" srcId="{C436F5BE-A59A-4D38-9FA7-B6D79D685CD4}" destId="{35B97244-1502-45D8-A827-60796E594363}" srcOrd="0" destOrd="0" presId="urn:microsoft.com/office/officeart/2005/8/layout/vProcess5"/>
    <dgm:cxn modelId="{F8E8DEC6-D0FB-4BF2-9FC3-E5ECB7D2A6C3}" type="presOf" srcId="{B978B86A-4E03-4290-8BCE-2BBCDB6BA69C}" destId="{21873DE4-0FE9-414C-AEAC-66D68B88E47D}" srcOrd="0" destOrd="0" presId="urn:microsoft.com/office/officeart/2005/8/layout/vProcess5"/>
    <dgm:cxn modelId="{E19CA70D-190D-480A-A909-D6613FD60B8E}" type="presOf" srcId="{B5F55240-0C73-42E6-8802-2B1FFD09C802}" destId="{53516CD9-765D-4473-92A7-6A2944181137}" srcOrd="1" destOrd="0" presId="urn:microsoft.com/office/officeart/2005/8/layout/vProcess5"/>
    <dgm:cxn modelId="{B4928F0A-4C10-4F00-B5F1-4F40B5F282EC}" type="presOf" srcId="{BD6FC732-CCA0-405E-8BC4-20A9E73F55AA}" destId="{4FFDA4EC-1B7A-4BEB-BF72-95B3559F972B}" srcOrd="1" destOrd="0" presId="urn:microsoft.com/office/officeart/2005/8/layout/vProcess5"/>
    <dgm:cxn modelId="{D7A1900A-364C-4319-ACB6-B526A6C21361}" type="presOf" srcId="{D607394D-7292-4D21-BFCE-A57718D63402}" destId="{6F4D8B3B-19DA-430A-A3B7-9EB400E2B719}" srcOrd="1" destOrd="0" presId="urn:microsoft.com/office/officeart/2005/8/layout/vProcess5"/>
    <dgm:cxn modelId="{9777BFA3-F14B-4EF8-AB3D-ED94E52DE6BC}" type="presOf" srcId="{7B23B35C-321D-4A94-A272-3461798417A2}" destId="{C2A3E92E-2F23-469B-82CE-797E72ED48D9}" srcOrd="0" destOrd="0" presId="urn:microsoft.com/office/officeart/2005/8/layout/vProcess5"/>
    <dgm:cxn modelId="{7FFB6C68-929E-4FBC-AC2F-7DC020F174CA}" srcId="{B978B86A-4E03-4290-8BCE-2BBCDB6BA69C}" destId="{B5F55240-0C73-42E6-8802-2B1FFD09C802}" srcOrd="2" destOrd="0" parTransId="{B376D359-6CD6-4FAC-9D79-79D4D7307BE9}" sibTransId="{11172E7D-8BF2-48A7-8296-6AB7CBFE8617}"/>
    <dgm:cxn modelId="{EBEB748C-5C00-4614-B0DD-D4D83B076AD7}" type="presParOf" srcId="{21873DE4-0FE9-414C-AEAC-66D68B88E47D}" destId="{6315A675-1687-47D9-8405-29EB9DC42AFD}" srcOrd="0" destOrd="0" presId="urn:microsoft.com/office/officeart/2005/8/layout/vProcess5"/>
    <dgm:cxn modelId="{F62764A9-F7AC-4701-A153-D7D9E6218D66}" type="presParOf" srcId="{21873DE4-0FE9-414C-AEAC-66D68B88E47D}" destId="{24F4FA09-A1C3-405C-8733-262F15AD7560}" srcOrd="1" destOrd="0" presId="urn:microsoft.com/office/officeart/2005/8/layout/vProcess5"/>
    <dgm:cxn modelId="{FF10DA09-030A-4326-8CF4-8DF164B9424B}" type="presParOf" srcId="{21873DE4-0FE9-414C-AEAC-66D68B88E47D}" destId="{A5A55889-475F-4A50-BB80-555FAFBBF032}" srcOrd="2" destOrd="0" presId="urn:microsoft.com/office/officeart/2005/8/layout/vProcess5"/>
    <dgm:cxn modelId="{CF2C90B4-2559-43AC-B3D8-C98F308ACCAE}" type="presParOf" srcId="{21873DE4-0FE9-414C-AEAC-66D68B88E47D}" destId="{4BC51A53-A0E6-463F-935B-1B194B51380C}" srcOrd="3" destOrd="0" presId="urn:microsoft.com/office/officeart/2005/8/layout/vProcess5"/>
    <dgm:cxn modelId="{55588941-F0E4-4A51-B9B4-6B749CE4B07D}" type="presParOf" srcId="{21873DE4-0FE9-414C-AEAC-66D68B88E47D}" destId="{C2A3E92E-2F23-469B-82CE-797E72ED48D9}" srcOrd="4" destOrd="0" presId="urn:microsoft.com/office/officeart/2005/8/layout/vProcess5"/>
    <dgm:cxn modelId="{6F3DECC1-4161-4A65-B477-A5C72394F91C}" type="presParOf" srcId="{21873DE4-0FE9-414C-AEAC-66D68B88E47D}" destId="{35B97244-1502-45D8-A827-60796E594363}" srcOrd="5" destOrd="0" presId="urn:microsoft.com/office/officeart/2005/8/layout/vProcess5"/>
    <dgm:cxn modelId="{8A7A34B8-BD5E-490C-8C28-EA13FB8B3B47}" type="presParOf" srcId="{21873DE4-0FE9-414C-AEAC-66D68B88E47D}" destId="{6F4D8B3B-19DA-430A-A3B7-9EB400E2B719}" srcOrd="6" destOrd="0" presId="urn:microsoft.com/office/officeart/2005/8/layout/vProcess5"/>
    <dgm:cxn modelId="{E761D39C-B31E-46DC-9B91-D0900929146A}" type="presParOf" srcId="{21873DE4-0FE9-414C-AEAC-66D68B88E47D}" destId="{4FFDA4EC-1B7A-4BEB-BF72-95B3559F972B}" srcOrd="7" destOrd="0" presId="urn:microsoft.com/office/officeart/2005/8/layout/vProcess5"/>
    <dgm:cxn modelId="{6639A031-FAAF-40B3-9244-DB82238ABFC2}" type="presParOf" srcId="{21873DE4-0FE9-414C-AEAC-66D68B88E47D}" destId="{53516CD9-765D-4473-92A7-6A294418113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781FA-B2DC-4286-ADFA-247D3AA44DA6}">
      <dsp:nvSpPr>
        <dsp:cNvPr id="0" name=""/>
        <dsp:cNvSpPr/>
      </dsp:nvSpPr>
      <dsp:spPr>
        <a:xfrm>
          <a:off x="998955" y="13230"/>
          <a:ext cx="1784250" cy="178425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2ADDD0-54A5-4DC6-AFE4-D930780E4AC3}">
      <dsp:nvSpPr>
        <dsp:cNvPr id="0" name=""/>
        <dsp:cNvSpPr/>
      </dsp:nvSpPr>
      <dsp:spPr>
        <a:xfrm>
          <a:off x="1379205" y="393480"/>
          <a:ext cx="1023750" cy="10237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5E820-1C2E-4C47-958A-E12F8BF3098B}">
      <dsp:nvSpPr>
        <dsp:cNvPr id="0" name=""/>
        <dsp:cNvSpPr/>
      </dsp:nvSpPr>
      <dsp:spPr>
        <a:xfrm>
          <a:off x="428580" y="2353230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Демографическая нагрузка — это соотношение трудоспособного населения</a:t>
          </a:r>
          <a:r>
            <a:rPr lang="ru-RU" sz="1100" kern="1200"/>
            <a:t> </a:t>
          </a:r>
          <a:r>
            <a:rPr lang="en-US" sz="1100" kern="1200"/>
            <a:t>к нетрудоспособному (детям и пожилым).</a:t>
          </a:r>
        </a:p>
      </dsp:txBody>
      <dsp:txXfrm>
        <a:off x="428580" y="2353230"/>
        <a:ext cx="2925000" cy="720000"/>
      </dsp:txXfrm>
    </dsp:sp>
    <dsp:sp modelId="{B6A79407-FD95-49DB-A55C-D1BC1320594B}">
      <dsp:nvSpPr>
        <dsp:cNvPr id="0" name=""/>
        <dsp:cNvSpPr/>
      </dsp:nvSpPr>
      <dsp:spPr>
        <a:xfrm>
          <a:off x="4435831" y="13230"/>
          <a:ext cx="1784250" cy="178425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097829-1C59-4553-933F-4B450AF091D4}">
      <dsp:nvSpPr>
        <dsp:cNvPr id="0" name=""/>
        <dsp:cNvSpPr/>
      </dsp:nvSpPr>
      <dsp:spPr>
        <a:xfrm>
          <a:off x="4816081" y="393480"/>
          <a:ext cx="1023750" cy="10237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F0D1D-E3C6-4717-9AC3-13736C9CB5CE}">
      <dsp:nvSpPr>
        <dsp:cNvPr id="0" name=""/>
        <dsp:cNvSpPr/>
      </dsp:nvSpPr>
      <dsp:spPr>
        <a:xfrm>
          <a:off x="3865456" y="2353230"/>
          <a:ext cx="2925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Важный показатель для экономики и социальной сферы.</a:t>
          </a:r>
        </a:p>
      </dsp:txBody>
      <dsp:txXfrm>
        <a:off x="3865456" y="2353230"/>
        <a:ext cx="2925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0D243-C805-4CBC-8945-6AAD4F3AFD1A}">
      <dsp:nvSpPr>
        <dsp:cNvPr id="0" name=""/>
        <dsp:cNvSpPr/>
      </dsp:nvSpPr>
      <dsp:spPr>
        <a:xfrm>
          <a:off x="0" y="98303"/>
          <a:ext cx="4793456" cy="954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Население: ~9,1 млн человек (2025).</a:t>
          </a:r>
          <a:endParaRPr lang="en-US" sz="2400" kern="1200"/>
        </a:p>
      </dsp:txBody>
      <dsp:txXfrm>
        <a:off x="46606" y="144909"/>
        <a:ext cx="4700244" cy="861507"/>
      </dsp:txXfrm>
    </dsp:sp>
    <dsp:sp modelId="{4C9303C5-0A23-4062-B3B6-13D5FD7E18CC}">
      <dsp:nvSpPr>
        <dsp:cNvPr id="0" name=""/>
        <dsp:cNvSpPr/>
      </dsp:nvSpPr>
      <dsp:spPr>
        <a:xfrm>
          <a:off x="0" y="1122143"/>
          <a:ext cx="4793456" cy="954719"/>
        </a:xfrm>
        <a:prstGeom prst="roundRect">
          <a:avLst/>
        </a:prstGeom>
        <a:solidFill>
          <a:schemeClr val="accent2">
            <a:hueOff val="-4941430"/>
            <a:satOff val="225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Тенденции:</a:t>
          </a:r>
          <a:endParaRPr lang="en-US" sz="2400" kern="1200"/>
        </a:p>
      </dsp:txBody>
      <dsp:txXfrm>
        <a:off x="46606" y="1168749"/>
        <a:ext cx="4700244" cy="861507"/>
      </dsp:txXfrm>
    </dsp:sp>
    <dsp:sp modelId="{67532B7E-9407-42FB-A1FD-52123BFD9EA1}">
      <dsp:nvSpPr>
        <dsp:cNvPr id="0" name=""/>
        <dsp:cNvSpPr/>
      </dsp:nvSpPr>
      <dsp:spPr>
        <a:xfrm>
          <a:off x="0" y="2145983"/>
          <a:ext cx="4793456" cy="954719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- естественная убыль населения</a:t>
          </a:r>
          <a:endParaRPr lang="en-US" sz="2400" kern="1200"/>
        </a:p>
      </dsp:txBody>
      <dsp:txXfrm>
        <a:off x="46606" y="2192589"/>
        <a:ext cx="4700244" cy="861507"/>
      </dsp:txXfrm>
    </dsp:sp>
    <dsp:sp modelId="{DCC69849-13E2-43EC-AD05-94F0DC981CA1}">
      <dsp:nvSpPr>
        <dsp:cNvPr id="0" name=""/>
        <dsp:cNvSpPr/>
      </dsp:nvSpPr>
      <dsp:spPr>
        <a:xfrm>
          <a:off x="0" y="3169823"/>
          <a:ext cx="4793456" cy="954719"/>
        </a:xfrm>
        <a:prstGeom prst="roundRect">
          <a:avLst/>
        </a:prstGeom>
        <a:solidFill>
          <a:schemeClr val="accent2">
            <a:hueOff val="-14824290"/>
            <a:satOff val="676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- старение населения</a:t>
          </a:r>
          <a:endParaRPr lang="en-US" sz="2400" kern="1200"/>
        </a:p>
      </dsp:txBody>
      <dsp:txXfrm>
        <a:off x="46606" y="3216429"/>
        <a:ext cx="4700244" cy="861507"/>
      </dsp:txXfrm>
    </dsp:sp>
    <dsp:sp modelId="{41730439-AC10-4450-B4D7-028C235EE341}">
      <dsp:nvSpPr>
        <dsp:cNvPr id="0" name=""/>
        <dsp:cNvSpPr/>
      </dsp:nvSpPr>
      <dsp:spPr>
        <a:xfrm>
          <a:off x="0" y="4193663"/>
          <a:ext cx="4793456" cy="954719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- миграционные потоки</a:t>
          </a:r>
          <a:endParaRPr lang="en-US" sz="2400" kern="1200"/>
        </a:p>
      </dsp:txBody>
      <dsp:txXfrm>
        <a:off x="46606" y="4240269"/>
        <a:ext cx="4700244" cy="8615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58B86-86FF-4363-A209-816F61D4DD0B}">
      <dsp:nvSpPr>
        <dsp:cNvPr id="0" name=""/>
        <dsp:cNvSpPr/>
      </dsp:nvSpPr>
      <dsp:spPr>
        <a:xfrm>
          <a:off x="2310091" y="1713"/>
          <a:ext cx="2598853" cy="82391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- Поддержка рождаемости (льготы, пособия)</a:t>
          </a:r>
          <a:endParaRPr lang="en-US" sz="1600" kern="1200"/>
        </a:p>
      </dsp:txBody>
      <dsp:txXfrm>
        <a:off x="2350311" y="41933"/>
        <a:ext cx="2518413" cy="743477"/>
      </dsp:txXfrm>
    </dsp:sp>
    <dsp:sp modelId="{D89E6E76-3861-4107-8704-BC7D7DCC55C4}">
      <dsp:nvSpPr>
        <dsp:cNvPr id="0" name=""/>
        <dsp:cNvSpPr/>
      </dsp:nvSpPr>
      <dsp:spPr>
        <a:xfrm>
          <a:off x="2310091" y="866826"/>
          <a:ext cx="2598853" cy="82391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- Повышение пенсионного возраста</a:t>
          </a:r>
          <a:endParaRPr lang="en-US" sz="1600" kern="1200"/>
        </a:p>
      </dsp:txBody>
      <dsp:txXfrm>
        <a:off x="2350311" y="907046"/>
        <a:ext cx="2518413" cy="743477"/>
      </dsp:txXfrm>
    </dsp:sp>
    <dsp:sp modelId="{F5766DB6-64E3-4848-8F6C-F127A6B4C5DB}">
      <dsp:nvSpPr>
        <dsp:cNvPr id="0" name=""/>
        <dsp:cNvSpPr/>
      </dsp:nvSpPr>
      <dsp:spPr>
        <a:xfrm>
          <a:off x="2310091" y="1731939"/>
          <a:ext cx="2598853" cy="82391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- Развитие миграционной политики</a:t>
          </a:r>
          <a:endParaRPr lang="en-US" sz="1600" kern="1200"/>
        </a:p>
      </dsp:txBody>
      <dsp:txXfrm>
        <a:off x="2350311" y="1772159"/>
        <a:ext cx="2518413" cy="743477"/>
      </dsp:txXfrm>
    </dsp:sp>
    <dsp:sp modelId="{FFDDB814-11EA-4338-BFD2-1EE2D3DCEBFC}">
      <dsp:nvSpPr>
        <dsp:cNvPr id="0" name=""/>
        <dsp:cNvSpPr/>
      </dsp:nvSpPr>
      <dsp:spPr>
        <a:xfrm>
          <a:off x="2310091" y="2597052"/>
          <a:ext cx="2598853" cy="82391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- Автоматизация и рост производительности труда</a:t>
          </a:r>
          <a:endParaRPr lang="en-US" sz="1600" kern="1200"/>
        </a:p>
      </dsp:txBody>
      <dsp:txXfrm>
        <a:off x="2350311" y="2637272"/>
        <a:ext cx="2518413" cy="7434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4FA09-A1C3-405C-8733-262F15AD7560}">
      <dsp:nvSpPr>
        <dsp:cNvPr id="0" name=""/>
        <dsp:cNvSpPr/>
      </dsp:nvSpPr>
      <dsp:spPr>
        <a:xfrm>
          <a:off x="0" y="0"/>
          <a:ext cx="6136181" cy="1026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Демографическая нагрузка — важный вызов для Беларуси.</a:t>
          </a:r>
        </a:p>
      </dsp:txBody>
      <dsp:txXfrm>
        <a:off x="30074" y="30074"/>
        <a:ext cx="5028179" cy="966656"/>
      </dsp:txXfrm>
    </dsp:sp>
    <dsp:sp modelId="{A5A55889-475F-4A50-BB80-555FAFBBF032}">
      <dsp:nvSpPr>
        <dsp:cNvPr id="0" name=""/>
        <dsp:cNvSpPr/>
      </dsp:nvSpPr>
      <dsp:spPr>
        <a:xfrm>
          <a:off x="541427" y="1197939"/>
          <a:ext cx="6136181" cy="1026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Основная проблема — старение населения.</a:t>
          </a:r>
        </a:p>
      </dsp:txBody>
      <dsp:txXfrm>
        <a:off x="571501" y="1228013"/>
        <a:ext cx="4867182" cy="966656"/>
      </dsp:txXfrm>
    </dsp:sp>
    <dsp:sp modelId="{4BC51A53-A0E6-463F-935B-1B194B51380C}">
      <dsp:nvSpPr>
        <dsp:cNvPr id="0" name=""/>
        <dsp:cNvSpPr/>
      </dsp:nvSpPr>
      <dsp:spPr>
        <a:xfrm>
          <a:off x="1082855" y="2395878"/>
          <a:ext cx="6136181" cy="1026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Требуются меры государственной политики для балансировки рынка труда и социальной системы.</a:t>
          </a:r>
        </a:p>
      </dsp:txBody>
      <dsp:txXfrm>
        <a:off x="1112929" y="2425952"/>
        <a:ext cx="4867182" cy="966656"/>
      </dsp:txXfrm>
    </dsp:sp>
    <dsp:sp modelId="{C2A3E92E-2F23-469B-82CE-797E72ED48D9}">
      <dsp:nvSpPr>
        <dsp:cNvPr id="0" name=""/>
        <dsp:cNvSpPr/>
      </dsp:nvSpPr>
      <dsp:spPr>
        <a:xfrm>
          <a:off x="5468758" y="778660"/>
          <a:ext cx="667423" cy="66742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618928" y="778660"/>
        <a:ext cx="367083" cy="502236"/>
      </dsp:txXfrm>
    </dsp:sp>
    <dsp:sp modelId="{35B97244-1502-45D8-A827-60796E594363}">
      <dsp:nvSpPr>
        <dsp:cNvPr id="0" name=""/>
        <dsp:cNvSpPr/>
      </dsp:nvSpPr>
      <dsp:spPr>
        <a:xfrm>
          <a:off x="6010186" y="1969754"/>
          <a:ext cx="667423" cy="6674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6160356" y="1969754"/>
        <a:ext cx="367083" cy="502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499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65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6282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6550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8770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1901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0063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270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294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250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219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233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342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431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907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2081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84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133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38200"/>
            <a:ext cx="6571060" cy="9779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 sz="3600" b="1">
                <a:solidFill>
                  <a:srgbClr val="003366"/>
                </a:solidFill>
              </a:defRPr>
            </a:pPr>
            <a:r>
              <a:rPr lang="ru-RU" sz="3100">
                <a:solidFill>
                  <a:srgbClr val="FFFFFF"/>
                </a:solidFill>
              </a:rPr>
              <a:t>Демографическая нагрузка в Республике Беларусь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109" y="4311650"/>
            <a:ext cx="6313152" cy="3416300"/>
          </a:xfrm>
        </p:spPr>
        <p:txBody>
          <a:bodyPr>
            <a:normAutofit/>
          </a:bodyPr>
          <a:lstStyle/>
          <a:p>
            <a:pPr marL="0" indent="0">
              <a:buNone/>
              <a:defRPr sz="2000"/>
            </a:pPr>
            <a:endParaRPr lang="ru-RU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471B7F-4B33-19E7-5AE0-B44E86F57BE6}"/>
              </a:ext>
            </a:extLst>
          </p:cNvPr>
          <p:cNvSpPr txBox="1"/>
          <p:nvPr/>
        </p:nvSpPr>
        <p:spPr>
          <a:xfrm>
            <a:off x="3681167" y="617681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  <a:defRPr sz="2000"/>
            </a:pPr>
            <a:r>
              <a:rPr lang="ru-RU" sz="1800" dirty="0"/>
              <a:t>2025 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x-none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x-non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ru-RU" sz="3600">
                <a:solidFill>
                  <a:srgbClr val="FFFFFF"/>
                </a:solidFill>
              </a:rPr>
              <a:t>Заключение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8E21E207-F932-6252-6916-4C5786DB41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09173631"/>
              </p:ext>
            </p:extLst>
          </p:nvPr>
        </p:nvGraphicFramePr>
        <p:xfrm>
          <a:off x="965200" y="2324100"/>
          <a:ext cx="7219037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ru-RU" sz="3600">
                <a:solidFill>
                  <a:srgbClr val="EBEBEB"/>
                </a:solidFill>
              </a:rPr>
              <a:t>Введение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D4C0B0E2-74F1-83E0-7689-B93002CAFA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76935296"/>
              </p:ext>
            </p:extLst>
          </p:nvPr>
        </p:nvGraphicFramePr>
        <p:xfrm>
          <a:off x="965200" y="2925232"/>
          <a:ext cx="7219037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7">
            <a:extLst>
              <a:ext uri="{FF2B5EF4-FFF2-40B4-BE49-F238E27FC236}">
                <a16:creationId xmlns:a16="http://schemas.microsoft.com/office/drawing/2014/main" xmlns="" id="{712E451E-151A-4910-BF41-6A040B6598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xmlns="" id="{C296EFE4-A70C-4388-9A15-3F657B6615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7187" y="473745"/>
            <a:ext cx="8420318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2"/>
            <a:ext cx="6571060" cy="89867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600" b="1">
                <a:solidFill>
                  <a:srgbClr val="003366"/>
                </a:solidFill>
              </a:defRPr>
            </a:pPr>
            <a:r>
              <a:rPr lang="ru-RU" sz="2800">
                <a:solidFill>
                  <a:schemeClr val="tx2"/>
                </a:solidFill>
              </a:rPr>
              <a:t>Понятие демографической нагрузки</a:t>
            </a:r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xmlns="" id="{425EBAFC-9388-432A-BCFD-EEA2F410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866215" y="2079173"/>
            <a:ext cx="6136643" cy="3730689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</a:rPr>
              <a:t>Формула:</a:t>
            </a:r>
          </a:p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</a:rPr>
              <a:t>ДН = (дети + пожилые) / трудоспособное население × 100%</a:t>
            </a:r>
          </a:p>
          <a:p>
            <a:pPr>
              <a:defRPr sz="2000"/>
            </a:pPr>
            <a:endParaRPr lang="ru-RU" sz="2000" dirty="0">
              <a:solidFill>
                <a:schemeClr val="tx1"/>
              </a:solidFill>
            </a:endParaRPr>
          </a:p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</a:rPr>
              <a:t>Виды:</a:t>
            </a:r>
          </a:p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</a:rPr>
              <a:t>- нагрузка детьми</a:t>
            </a:r>
          </a:p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</a:rPr>
              <a:t>- нагрузка пожилыми</a:t>
            </a:r>
          </a:p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</a:rPr>
              <a:t>- общая нагрузка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08BCF048-8940-4354-B9EC-5AD74E283C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xmlns="" id="{D024C14A-78BD-44B0-82BE-6A0D0A2706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x-none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809F3D29-EDB1-4F1C-A0E0-36F28CE1718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x-none"/>
            </a:p>
          </p:txBody>
        </p:sp>
        <p:sp>
          <p:nvSpPr>
            <p:cNvPr id="7" name="Oval 11">
              <a:extLst>
                <a:ext uri="{FF2B5EF4-FFF2-40B4-BE49-F238E27FC236}">
                  <a16:creationId xmlns:a16="http://schemas.microsoft.com/office/drawing/2014/main" xmlns="" id="{5282F4AB-C7B8-4A86-9927-AA106AA27B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x-none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60B26874-5AFA-4D1E-94A9-53AF9790D7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x-none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A1DA6C95-40F8-4305-89F6-17F6167C0B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A2FA2D29-AEEE-4FFA-B233-94FBE84C9B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xmlns="" id="{6DA5143E-FA8E-4EC1-99F7-35AE5AD4E3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x-non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973667"/>
            <a:ext cx="2206657" cy="4833745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ru-RU" sz="1400">
                <a:solidFill>
                  <a:srgbClr val="EBEBEB"/>
                </a:solidFill>
              </a:rPr>
              <a:t>Современное демографическое положение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C28BCC9-4093-4FD5-83EB-7EC297F513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E632257A-3345-89BE-2BDB-85A1467EC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41043290"/>
              </p:ext>
            </p:extLst>
          </p:nvPr>
        </p:nvGraphicFramePr>
        <p:xfrm>
          <a:off x="3895725" y="808038"/>
          <a:ext cx="4793456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xmlns="" id="{712E451E-151A-4910-BF41-6A040B6598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xmlns="" id="{C296EFE4-A70C-4388-9A15-3F657B6615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7187" y="473745"/>
            <a:ext cx="8420318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2"/>
            <a:ext cx="6571060" cy="89867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600" b="1">
                <a:solidFill>
                  <a:srgbClr val="003366"/>
                </a:solidFill>
              </a:defRPr>
            </a:pPr>
            <a:r>
              <a:rPr lang="ru-RU" sz="2800">
                <a:solidFill>
                  <a:schemeClr val="tx2"/>
                </a:solidFill>
              </a:rPr>
              <a:t>Возрастная структура населения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425EBAFC-9388-432A-BCFD-EEA2F410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2079173"/>
            <a:ext cx="6136643" cy="3730689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Дети (0–15 лет): около 16%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Трудоспособные (16–64 года): около 57%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Пожилые (65+ лет): около 27%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12E451E-151A-4910-BF41-6A040B6598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296EFE4-A70C-4388-9A15-3F657B6615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7187" y="473745"/>
            <a:ext cx="8420318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2"/>
            <a:ext cx="6571060" cy="89867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600" b="1">
                <a:solidFill>
                  <a:srgbClr val="003366"/>
                </a:solidFill>
              </a:defRPr>
            </a:pPr>
            <a:r>
              <a:rPr lang="ru-RU" sz="2800">
                <a:solidFill>
                  <a:schemeClr val="tx2"/>
                </a:solidFill>
              </a:rPr>
              <a:t>Коэффициент демографической нагрузки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25EBAFC-9388-432A-BCFD-EEA2F410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2079173"/>
            <a:ext cx="6136643" cy="3730689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Общая нагрузка: ~76 нетрудоспособных на 100 трудоспособных</a:t>
            </a:r>
          </a:p>
          <a:p>
            <a:pPr>
              <a:defRPr sz="2000"/>
            </a:pPr>
            <a:endParaRPr lang="ru-RU" sz="2000">
              <a:solidFill>
                <a:schemeClr val="tx1"/>
              </a:solidFill>
            </a:endParaRP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В том числе: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- дети ~28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- пожилые ~48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12E451E-151A-4910-BF41-6A040B6598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296EFE4-A70C-4388-9A15-3F657B6615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7187" y="473745"/>
            <a:ext cx="8420318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2"/>
            <a:ext cx="6571060" cy="898674"/>
          </a:xfrm>
        </p:spPr>
        <p:txBody>
          <a:bodyPr anchor="b">
            <a:norm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ru-RU" sz="3600">
                <a:solidFill>
                  <a:schemeClr val="tx2"/>
                </a:solidFill>
              </a:rPr>
              <a:t>Динамика нагрузки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25EBAFC-9388-432A-BCFD-EEA2F410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2079173"/>
            <a:ext cx="6136643" cy="3730689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1990-е: нагрузка ниже (молодое население, меньше пенсионеров)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2020-е: рост доли пожилых, снижение доли трудоспособных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Прогноз: к 2035 году нагрузка продолжит увеличиваться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12E451E-151A-4910-BF41-6A040B6598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C296EFE4-A70C-4388-9A15-3F657B6615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7187" y="473745"/>
            <a:ext cx="8420318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855482"/>
            <a:ext cx="6571060" cy="89867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600" b="1">
                <a:solidFill>
                  <a:srgbClr val="003366"/>
                </a:solidFill>
              </a:defRPr>
            </a:pPr>
            <a:r>
              <a:rPr lang="ru-RU" sz="3100">
                <a:solidFill>
                  <a:schemeClr val="tx2"/>
                </a:solidFill>
              </a:rPr>
              <a:t>Последствия высокой нагрузки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25EBAFC-9388-432A-BCFD-EEA2F410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215" y="2079173"/>
            <a:ext cx="6136643" cy="3730689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- Рост расходов на социальную защиту и пенсии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- Снижение темпов экономического роста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- Дефицит рабочей силы</a:t>
            </a:r>
          </a:p>
          <a:p>
            <a:pPr>
              <a:defRPr sz="2000"/>
            </a:pPr>
            <a:r>
              <a:rPr lang="ru-RU" sz="2000">
                <a:solidFill>
                  <a:schemeClr val="tx1"/>
                </a:solidFill>
              </a:rPr>
              <a:t>- Увеличение нагрузки на здравоохранение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x-none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x-non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973668"/>
            <a:ext cx="6571060" cy="706964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rPr lang="ru-RU" sz="3600">
                <a:solidFill>
                  <a:srgbClr val="FFFFFF"/>
                </a:solidFill>
              </a:rPr>
              <a:t>Пути решения проблемы</a:t>
            </a:r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x-non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A4A3B45E-69D2-285E-7751-3B89A2CC0E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47902338"/>
              </p:ext>
            </p:extLst>
          </p:nvPr>
        </p:nvGraphicFramePr>
        <p:xfrm>
          <a:off x="965200" y="2324100"/>
          <a:ext cx="7219037" cy="3422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</TotalTime>
  <Words>242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Совет директоров</vt:lpstr>
      <vt:lpstr>Демографическая нагрузка в Республике Беларусь</vt:lpstr>
      <vt:lpstr>Введение</vt:lpstr>
      <vt:lpstr>Понятие демографической нагрузки</vt:lpstr>
      <vt:lpstr>Современное демографическое положение</vt:lpstr>
      <vt:lpstr>Возрастная структура населения</vt:lpstr>
      <vt:lpstr>Коэффициент демографической нагрузки</vt:lpstr>
      <vt:lpstr>Динамика нагрузки</vt:lpstr>
      <vt:lpstr>Последствия высокой нагрузки</vt:lpstr>
      <vt:lpstr>Пути решения проблемы</vt:lpstr>
      <vt:lpstr>Заключение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Демографическая нагрузка в Республике Беларусь</dc:title>
  <dc:subject/>
  <dc:creator>Artyom</dc:creator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2026-02-10T06:47:21Z</dcterms:modified>
  <cp:category/>
</cp:coreProperties>
</file>