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2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56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9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0E797-C2F1-4A7B-AA74-9ADD5317F972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776597-8D12-4E86-948B-2AD534E6BAB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Что такое демография?: </a:t>
          </a:r>
          <a:r>
            <a:rPr lang="ru-RU" dirty="0"/>
            <a:t>Демография — это научная дисциплина, изучающая численность, структуру, воспроизводство и перемещение населения, включая рождаемость, смертность и миграцию.</a:t>
          </a:r>
          <a:endParaRPr lang="en-US" dirty="0"/>
        </a:p>
      </dgm:t>
    </dgm:pt>
    <dgm:pt modelId="{6E3ACDE3-85BB-4B04-B493-9D6A21C0B8D2}" type="parTrans" cxnId="{C3D93D73-823E-44EB-999C-F1DAF2600BAB}">
      <dgm:prSet/>
      <dgm:spPr/>
      <dgm:t>
        <a:bodyPr/>
        <a:lstStyle/>
        <a:p>
          <a:endParaRPr lang="en-US"/>
        </a:p>
      </dgm:t>
    </dgm:pt>
    <dgm:pt modelId="{B1383ED5-00A0-4303-87DB-2785907A6F17}" type="sibTrans" cxnId="{C3D93D73-823E-44EB-999C-F1DAF2600BAB}">
      <dgm:prSet/>
      <dgm:spPr/>
      <dgm:t>
        <a:bodyPr/>
        <a:lstStyle/>
        <a:p>
          <a:endParaRPr lang="en-US"/>
        </a:p>
      </dgm:t>
    </dgm:pt>
    <dgm:pt modelId="{5ED03811-5A1A-46EF-BC43-41B68243D184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Цель демографического анализа: </a:t>
          </a:r>
          <a:r>
            <a:rPr lang="ru-RU" dirty="0"/>
            <a:t>Дать понимание изменений в населении и их влияния на социально-экономическое развитие, чтобы формировать обоснованную политику и управление ресурсами.</a:t>
          </a:r>
          <a:endParaRPr lang="en-US" dirty="0"/>
        </a:p>
      </dgm:t>
    </dgm:pt>
    <dgm:pt modelId="{8F6FE93C-76A8-439E-B0B8-13F730D16294}" type="parTrans" cxnId="{65B240D9-D403-4DED-BB34-079B69735BD1}">
      <dgm:prSet/>
      <dgm:spPr/>
      <dgm:t>
        <a:bodyPr/>
        <a:lstStyle/>
        <a:p>
          <a:endParaRPr lang="en-US"/>
        </a:p>
      </dgm:t>
    </dgm:pt>
    <dgm:pt modelId="{F477FB17-05CF-42C5-8E72-BBABFCADFA10}" type="sibTrans" cxnId="{65B240D9-D403-4DED-BB34-079B69735BD1}">
      <dgm:prSet/>
      <dgm:spPr/>
      <dgm:t>
        <a:bodyPr/>
        <a:lstStyle/>
        <a:p>
          <a:endParaRPr lang="en-US"/>
        </a:p>
      </dgm:t>
    </dgm:pt>
    <dgm:pt modelId="{8D977B35-E18D-4306-9C95-9B58BB53D7FA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Ключевые категории демографии: </a:t>
          </a:r>
          <a:r>
            <a:rPr lang="ru-RU" dirty="0"/>
            <a:t>Включают возрастную и половую структуру, темпы роста населения, рождаемость, смертность, миграцию и урбанизацию.</a:t>
          </a:r>
          <a:endParaRPr lang="en-US" dirty="0"/>
        </a:p>
      </dgm:t>
    </dgm:pt>
    <dgm:pt modelId="{4613614D-A79F-417B-8693-2F2C6A852638}" type="parTrans" cxnId="{074764EB-D2FA-4418-832E-F1879B1F6499}">
      <dgm:prSet/>
      <dgm:spPr/>
      <dgm:t>
        <a:bodyPr/>
        <a:lstStyle/>
        <a:p>
          <a:endParaRPr lang="en-US"/>
        </a:p>
      </dgm:t>
    </dgm:pt>
    <dgm:pt modelId="{DAE8CA0E-C033-4921-968A-0CF9ED76CFD6}" type="sibTrans" cxnId="{074764EB-D2FA-4418-832E-F1879B1F6499}">
      <dgm:prSet/>
      <dgm:spPr/>
      <dgm:t>
        <a:bodyPr/>
        <a:lstStyle/>
        <a:p>
          <a:endParaRPr lang="en-US"/>
        </a:p>
      </dgm:t>
    </dgm:pt>
    <dgm:pt modelId="{D5460340-3A7E-4694-89DD-21421FDD0CF3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Демография и география: </a:t>
          </a:r>
          <a:r>
            <a:rPr lang="ru-RU" dirty="0"/>
            <a:t>Географический подход помогает выявлять пространственные различия в демографических процессах и объяснять территориальные диспропорции.</a:t>
          </a:r>
          <a:endParaRPr lang="en-US" dirty="0"/>
        </a:p>
      </dgm:t>
    </dgm:pt>
    <dgm:pt modelId="{370A18E1-E6D8-4390-BAC2-80BC5C6DEC4A}" type="parTrans" cxnId="{22B3F7D8-3464-4A1D-9BB5-EF321B8FC585}">
      <dgm:prSet/>
      <dgm:spPr/>
      <dgm:t>
        <a:bodyPr/>
        <a:lstStyle/>
        <a:p>
          <a:endParaRPr lang="en-US"/>
        </a:p>
      </dgm:t>
    </dgm:pt>
    <dgm:pt modelId="{9EAEB8FF-58E7-452C-ADB7-1CD23A06375A}" type="sibTrans" cxnId="{22B3F7D8-3464-4A1D-9BB5-EF321B8FC585}">
      <dgm:prSet/>
      <dgm:spPr/>
      <dgm:t>
        <a:bodyPr/>
        <a:lstStyle/>
        <a:p>
          <a:endParaRPr lang="en-US"/>
        </a:p>
      </dgm:t>
    </dgm:pt>
    <dgm:pt modelId="{48F3A6D8-EB28-4098-BA5A-4FD82A56D76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Зачем изучать демографию сегодня?: </a:t>
          </a:r>
          <a:r>
            <a:rPr lang="ru-RU" dirty="0"/>
            <a:t>Мир сталкивается с демографическими кризисами: старением населения, миграцией, урбанизацией и неравномерным распределением ресурсов. Понимание этих процессов критически важно.</a:t>
          </a:r>
          <a:endParaRPr lang="en-US" dirty="0"/>
        </a:p>
      </dgm:t>
    </dgm:pt>
    <dgm:pt modelId="{BCAF6014-4948-4D30-B7AD-529EE0868455}" type="parTrans" cxnId="{7A26A12D-167E-402F-80BD-3539E4C40162}">
      <dgm:prSet/>
      <dgm:spPr/>
      <dgm:t>
        <a:bodyPr/>
        <a:lstStyle/>
        <a:p>
          <a:endParaRPr lang="en-US"/>
        </a:p>
      </dgm:t>
    </dgm:pt>
    <dgm:pt modelId="{7D64033F-04A1-451F-8221-C50CE07FDE13}" type="sibTrans" cxnId="{7A26A12D-167E-402F-80BD-3539E4C40162}">
      <dgm:prSet/>
      <dgm:spPr/>
      <dgm:t>
        <a:bodyPr/>
        <a:lstStyle/>
        <a:p>
          <a:endParaRPr lang="en-US"/>
        </a:p>
      </dgm:t>
    </dgm:pt>
    <dgm:pt modelId="{40A57C30-E449-4BF4-9E7A-4BB215897AFF}" type="pres">
      <dgm:prSet presAssocID="{6770E797-C2F1-4A7B-AA74-9ADD5317F972}" presName="outerComposite" presStyleCnt="0">
        <dgm:presLayoutVars>
          <dgm:chMax val="5"/>
          <dgm:dir/>
          <dgm:resizeHandles val="exact"/>
        </dgm:presLayoutVars>
      </dgm:prSet>
      <dgm:spPr/>
    </dgm:pt>
    <dgm:pt modelId="{1EF0E425-C01B-41B6-97ED-B79CD6C00814}" type="pres">
      <dgm:prSet presAssocID="{6770E797-C2F1-4A7B-AA74-9ADD5317F972}" presName="dummyMaxCanvas" presStyleCnt="0">
        <dgm:presLayoutVars/>
      </dgm:prSet>
      <dgm:spPr/>
    </dgm:pt>
    <dgm:pt modelId="{3427B334-E31F-4A94-830A-A63C827546F3}" type="pres">
      <dgm:prSet presAssocID="{6770E797-C2F1-4A7B-AA74-9ADD5317F972}" presName="FiveNodes_1" presStyleLbl="node1" presStyleIdx="0" presStyleCnt="5">
        <dgm:presLayoutVars>
          <dgm:bulletEnabled val="1"/>
        </dgm:presLayoutVars>
      </dgm:prSet>
      <dgm:spPr/>
    </dgm:pt>
    <dgm:pt modelId="{8A85E21C-C0D6-4F10-935E-847CBF34CB07}" type="pres">
      <dgm:prSet presAssocID="{6770E797-C2F1-4A7B-AA74-9ADD5317F972}" presName="FiveNodes_2" presStyleLbl="node1" presStyleIdx="1" presStyleCnt="5">
        <dgm:presLayoutVars>
          <dgm:bulletEnabled val="1"/>
        </dgm:presLayoutVars>
      </dgm:prSet>
      <dgm:spPr/>
    </dgm:pt>
    <dgm:pt modelId="{61941BC3-EBBB-42AE-A607-23674C6EAF11}" type="pres">
      <dgm:prSet presAssocID="{6770E797-C2F1-4A7B-AA74-9ADD5317F972}" presName="FiveNodes_3" presStyleLbl="node1" presStyleIdx="2" presStyleCnt="5" custLinFactNeighborX="1245" custLinFactNeighborY="-2715">
        <dgm:presLayoutVars>
          <dgm:bulletEnabled val="1"/>
        </dgm:presLayoutVars>
      </dgm:prSet>
      <dgm:spPr/>
    </dgm:pt>
    <dgm:pt modelId="{5D5A123C-2437-4593-BE1E-572F3955AA96}" type="pres">
      <dgm:prSet presAssocID="{6770E797-C2F1-4A7B-AA74-9ADD5317F972}" presName="FiveNodes_4" presStyleLbl="node1" presStyleIdx="3" presStyleCnt="5">
        <dgm:presLayoutVars>
          <dgm:bulletEnabled val="1"/>
        </dgm:presLayoutVars>
      </dgm:prSet>
      <dgm:spPr/>
    </dgm:pt>
    <dgm:pt modelId="{14C473A5-32F5-4AB9-8806-9197A7E88D9C}" type="pres">
      <dgm:prSet presAssocID="{6770E797-C2F1-4A7B-AA74-9ADD5317F972}" presName="FiveNodes_5" presStyleLbl="node1" presStyleIdx="4" presStyleCnt="5">
        <dgm:presLayoutVars>
          <dgm:bulletEnabled val="1"/>
        </dgm:presLayoutVars>
      </dgm:prSet>
      <dgm:spPr/>
    </dgm:pt>
    <dgm:pt modelId="{CC337E93-6377-40E7-BB39-85833480EDDE}" type="pres">
      <dgm:prSet presAssocID="{6770E797-C2F1-4A7B-AA74-9ADD5317F972}" presName="FiveConn_1-2" presStyleLbl="fgAccFollowNode1" presStyleIdx="0" presStyleCnt="4">
        <dgm:presLayoutVars>
          <dgm:bulletEnabled val="1"/>
        </dgm:presLayoutVars>
      </dgm:prSet>
      <dgm:spPr/>
    </dgm:pt>
    <dgm:pt modelId="{D538A414-FDE4-4709-8DA5-EA697960B3B3}" type="pres">
      <dgm:prSet presAssocID="{6770E797-C2F1-4A7B-AA74-9ADD5317F972}" presName="FiveConn_2-3" presStyleLbl="fgAccFollowNode1" presStyleIdx="1" presStyleCnt="4">
        <dgm:presLayoutVars>
          <dgm:bulletEnabled val="1"/>
        </dgm:presLayoutVars>
      </dgm:prSet>
      <dgm:spPr/>
    </dgm:pt>
    <dgm:pt modelId="{B5E9A2D3-A371-47AE-A820-59D13ECC7052}" type="pres">
      <dgm:prSet presAssocID="{6770E797-C2F1-4A7B-AA74-9ADD5317F972}" presName="FiveConn_3-4" presStyleLbl="fgAccFollowNode1" presStyleIdx="2" presStyleCnt="4">
        <dgm:presLayoutVars>
          <dgm:bulletEnabled val="1"/>
        </dgm:presLayoutVars>
      </dgm:prSet>
      <dgm:spPr/>
    </dgm:pt>
    <dgm:pt modelId="{49C7F78A-81E8-40E3-9C32-28F13325595A}" type="pres">
      <dgm:prSet presAssocID="{6770E797-C2F1-4A7B-AA74-9ADD5317F972}" presName="FiveConn_4-5" presStyleLbl="fgAccFollowNode1" presStyleIdx="3" presStyleCnt="4">
        <dgm:presLayoutVars>
          <dgm:bulletEnabled val="1"/>
        </dgm:presLayoutVars>
      </dgm:prSet>
      <dgm:spPr/>
    </dgm:pt>
    <dgm:pt modelId="{26E4E7C7-7050-420A-B30C-56BDBE7F7C8A}" type="pres">
      <dgm:prSet presAssocID="{6770E797-C2F1-4A7B-AA74-9ADD5317F972}" presName="FiveNodes_1_text" presStyleLbl="node1" presStyleIdx="4" presStyleCnt="5">
        <dgm:presLayoutVars>
          <dgm:bulletEnabled val="1"/>
        </dgm:presLayoutVars>
      </dgm:prSet>
      <dgm:spPr/>
    </dgm:pt>
    <dgm:pt modelId="{A24AD1A5-FD36-4B51-AED7-5CC1349670D7}" type="pres">
      <dgm:prSet presAssocID="{6770E797-C2F1-4A7B-AA74-9ADD5317F972}" presName="FiveNodes_2_text" presStyleLbl="node1" presStyleIdx="4" presStyleCnt="5">
        <dgm:presLayoutVars>
          <dgm:bulletEnabled val="1"/>
        </dgm:presLayoutVars>
      </dgm:prSet>
      <dgm:spPr/>
    </dgm:pt>
    <dgm:pt modelId="{32277A19-A1C7-4ABC-9EA3-F8D4AA2FC07D}" type="pres">
      <dgm:prSet presAssocID="{6770E797-C2F1-4A7B-AA74-9ADD5317F972}" presName="FiveNodes_3_text" presStyleLbl="node1" presStyleIdx="4" presStyleCnt="5">
        <dgm:presLayoutVars>
          <dgm:bulletEnabled val="1"/>
        </dgm:presLayoutVars>
      </dgm:prSet>
      <dgm:spPr/>
    </dgm:pt>
    <dgm:pt modelId="{046616DF-7D12-4D42-BA4E-8C5B5BE275BF}" type="pres">
      <dgm:prSet presAssocID="{6770E797-C2F1-4A7B-AA74-9ADD5317F972}" presName="FiveNodes_4_text" presStyleLbl="node1" presStyleIdx="4" presStyleCnt="5">
        <dgm:presLayoutVars>
          <dgm:bulletEnabled val="1"/>
        </dgm:presLayoutVars>
      </dgm:prSet>
      <dgm:spPr/>
    </dgm:pt>
    <dgm:pt modelId="{51F562FE-0234-4C90-BAB2-18CEB335DEF9}" type="pres">
      <dgm:prSet presAssocID="{6770E797-C2F1-4A7B-AA74-9ADD5317F97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5612D23-8EEF-4FEF-BA90-AD0564686F9F}" type="presOf" srcId="{6770E797-C2F1-4A7B-AA74-9ADD5317F972}" destId="{40A57C30-E449-4BF4-9E7A-4BB215897AFF}" srcOrd="0" destOrd="0" presId="urn:microsoft.com/office/officeart/2005/8/layout/vProcess5"/>
    <dgm:cxn modelId="{4A6E342B-8EEC-456B-8EF3-B43632ADCC0E}" type="presOf" srcId="{F477FB17-05CF-42C5-8E72-BBABFCADFA10}" destId="{D538A414-FDE4-4709-8DA5-EA697960B3B3}" srcOrd="0" destOrd="0" presId="urn:microsoft.com/office/officeart/2005/8/layout/vProcess5"/>
    <dgm:cxn modelId="{060FC32C-6318-4954-8E10-01DFA0CE1F2D}" type="presOf" srcId="{5ED03811-5A1A-46EF-BC43-41B68243D184}" destId="{A24AD1A5-FD36-4B51-AED7-5CC1349670D7}" srcOrd="1" destOrd="0" presId="urn:microsoft.com/office/officeart/2005/8/layout/vProcess5"/>
    <dgm:cxn modelId="{7A26A12D-167E-402F-80BD-3539E4C40162}" srcId="{6770E797-C2F1-4A7B-AA74-9ADD5317F972}" destId="{48F3A6D8-EB28-4098-BA5A-4FD82A56D769}" srcOrd="4" destOrd="0" parTransId="{BCAF6014-4948-4D30-B7AD-529EE0868455}" sibTransId="{7D64033F-04A1-451F-8221-C50CE07FDE13}"/>
    <dgm:cxn modelId="{214A695F-2D04-44E3-9E25-40A6C70B45E0}" type="presOf" srcId="{48F3A6D8-EB28-4098-BA5A-4FD82A56D769}" destId="{14C473A5-32F5-4AB9-8806-9197A7E88D9C}" srcOrd="0" destOrd="0" presId="urn:microsoft.com/office/officeart/2005/8/layout/vProcess5"/>
    <dgm:cxn modelId="{C3D93D73-823E-44EB-999C-F1DAF2600BAB}" srcId="{6770E797-C2F1-4A7B-AA74-9ADD5317F972}" destId="{13776597-8D12-4E86-948B-2AD534E6BABD}" srcOrd="0" destOrd="0" parTransId="{6E3ACDE3-85BB-4B04-B493-9D6A21C0B8D2}" sibTransId="{B1383ED5-00A0-4303-87DB-2785907A6F17}"/>
    <dgm:cxn modelId="{620CBA80-3E13-4721-926F-AA83E9FDF0B9}" type="presOf" srcId="{5ED03811-5A1A-46EF-BC43-41B68243D184}" destId="{8A85E21C-C0D6-4F10-935E-847CBF34CB07}" srcOrd="0" destOrd="0" presId="urn:microsoft.com/office/officeart/2005/8/layout/vProcess5"/>
    <dgm:cxn modelId="{979D0DAF-D950-4839-A7D6-B35CA10CD5CF}" type="presOf" srcId="{48F3A6D8-EB28-4098-BA5A-4FD82A56D769}" destId="{51F562FE-0234-4C90-BAB2-18CEB335DEF9}" srcOrd="1" destOrd="0" presId="urn:microsoft.com/office/officeart/2005/8/layout/vProcess5"/>
    <dgm:cxn modelId="{8E2B46BC-9A94-45BC-9056-CC4AB5DBF348}" type="presOf" srcId="{B1383ED5-00A0-4303-87DB-2785907A6F17}" destId="{CC337E93-6377-40E7-BB39-85833480EDDE}" srcOrd="0" destOrd="0" presId="urn:microsoft.com/office/officeart/2005/8/layout/vProcess5"/>
    <dgm:cxn modelId="{6FF3F0BE-F2A5-417F-ADED-D81B0ADCAD34}" type="presOf" srcId="{DAE8CA0E-C033-4921-968A-0CF9ED76CFD6}" destId="{B5E9A2D3-A371-47AE-A820-59D13ECC7052}" srcOrd="0" destOrd="0" presId="urn:microsoft.com/office/officeart/2005/8/layout/vProcess5"/>
    <dgm:cxn modelId="{66605AC4-48B2-4BB4-B0C9-0FF4A96C9146}" type="presOf" srcId="{9EAEB8FF-58E7-452C-ADB7-1CD23A06375A}" destId="{49C7F78A-81E8-40E3-9C32-28F13325595A}" srcOrd="0" destOrd="0" presId="urn:microsoft.com/office/officeart/2005/8/layout/vProcess5"/>
    <dgm:cxn modelId="{E30A6CCD-062D-418B-BC98-71AD42416A07}" type="presOf" srcId="{13776597-8D12-4E86-948B-2AD534E6BABD}" destId="{3427B334-E31F-4A94-830A-A63C827546F3}" srcOrd="0" destOrd="0" presId="urn:microsoft.com/office/officeart/2005/8/layout/vProcess5"/>
    <dgm:cxn modelId="{0E235ECE-149B-4837-BBCD-81B58F1ACD31}" type="presOf" srcId="{13776597-8D12-4E86-948B-2AD534E6BABD}" destId="{26E4E7C7-7050-420A-B30C-56BDBE7F7C8A}" srcOrd="1" destOrd="0" presId="urn:microsoft.com/office/officeart/2005/8/layout/vProcess5"/>
    <dgm:cxn modelId="{B5E29AD3-7758-4DF4-A298-0B824BC8BBBB}" type="presOf" srcId="{8D977B35-E18D-4306-9C95-9B58BB53D7FA}" destId="{61941BC3-EBBB-42AE-A607-23674C6EAF11}" srcOrd="0" destOrd="0" presId="urn:microsoft.com/office/officeart/2005/8/layout/vProcess5"/>
    <dgm:cxn modelId="{22B3F7D8-3464-4A1D-9BB5-EF321B8FC585}" srcId="{6770E797-C2F1-4A7B-AA74-9ADD5317F972}" destId="{D5460340-3A7E-4694-89DD-21421FDD0CF3}" srcOrd="3" destOrd="0" parTransId="{370A18E1-E6D8-4390-BAC2-80BC5C6DEC4A}" sibTransId="{9EAEB8FF-58E7-452C-ADB7-1CD23A06375A}"/>
    <dgm:cxn modelId="{65B240D9-D403-4DED-BB34-079B69735BD1}" srcId="{6770E797-C2F1-4A7B-AA74-9ADD5317F972}" destId="{5ED03811-5A1A-46EF-BC43-41B68243D184}" srcOrd="1" destOrd="0" parTransId="{8F6FE93C-76A8-439E-B0B8-13F730D16294}" sibTransId="{F477FB17-05CF-42C5-8E72-BBABFCADFA10}"/>
    <dgm:cxn modelId="{771BDADB-E0C8-4155-A6FE-705EE69B7256}" type="presOf" srcId="{8D977B35-E18D-4306-9C95-9B58BB53D7FA}" destId="{32277A19-A1C7-4ABC-9EA3-F8D4AA2FC07D}" srcOrd="1" destOrd="0" presId="urn:microsoft.com/office/officeart/2005/8/layout/vProcess5"/>
    <dgm:cxn modelId="{F90151E9-A66C-410D-9D3C-03CD581FC10B}" type="presOf" srcId="{D5460340-3A7E-4694-89DD-21421FDD0CF3}" destId="{046616DF-7D12-4D42-BA4E-8C5B5BE275BF}" srcOrd="1" destOrd="0" presId="urn:microsoft.com/office/officeart/2005/8/layout/vProcess5"/>
    <dgm:cxn modelId="{074764EB-D2FA-4418-832E-F1879B1F6499}" srcId="{6770E797-C2F1-4A7B-AA74-9ADD5317F972}" destId="{8D977B35-E18D-4306-9C95-9B58BB53D7FA}" srcOrd="2" destOrd="0" parTransId="{4613614D-A79F-417B-8693-2F2C6A852638}" sibTransId="{DAE8CA0E-C033-4921-968A-0CF9ED76CFD6}"/>
    <dgm:cxn modelId="{468E62F6-45EA-47C7-9BB4-40C6E5FDDE1D}" type="presOf" srcId="{D5460340-3A7E-4694-89DD-21421FDD0CF3}" destId="{5D5A123C-2437-4593-BE1E-572F3955AA96}" srcOrd="0" destOrd="0" presId="urn:microsoft.com/office/officeart/2005/8/layout/vProcess5"/>
    <dgm:cxn modelId="{0B90A47C-B0A2-4E11-8101-55B946C9247C}" type="presParOf" srcId="{40A57C30-E449-4BF4-9E7A-4BB215897AFF}" destId="{1EF0E425-C01B-41B6-97ED-B79CD6C00814}" srcOrd="0" destOrd="0" presId="urn:microsoft.com/office/officeart/2005/8/layout/vProcess5"/>
    <dgm:cxn modelId="{E9A1D688-BCA6-4B06-981A-D71CEA043E3A}" type="presParOf" srcId="{40A57C30-E449-4BF4-9E7A-4BB215897AFF}" destId="{3427B334-E31F-4A94-830A-A63C827546F3}" srcOrd="1" destOrd="0" presId="urn:microsoft.com/office/officeart/2005/8/layout/vProcess5"/>
    <dgm:cxn modelId="{880418CA-BD34-4C12-A501-CB70B438911E}" type="presParOf" srcId="{40A57C30-E449-4BF4-9E7A-4BB215897AFF}" destId="{8A85E21C-C0D6-4F10-935E-847CBF34CB07}" srcOrd="2" destOrd="0" presId="urn:microsoft.com/office/officeart/2005/8/layout/vProcess5"/>
    <dgm:cxn modelId="{C4BA5F14-921B-4EDF-8C9C-E35934DA5B4F}" type="presParOf" srcId="{40A57C30-E449-4BF4-9E7A-4BB215897AFF}" destId="{61941BC3-EBBB-42AE-A607-23674C6EAF11}" srcOrd="3" destOrd="0" presId="urn:microsoft.com/office/officeart/2005/8/layout/vProcess5"/>
    <dgm:cxn modelId="{35C3DAB2-22A2-4C7F-95A5-48BB111C7639}" type="presParOf" srcId="{40A57C30-E449-4BF4-9E7A-4BB215897AFF}" destId="{5D5A123C-2437-4593-BE1E-572F3955AA96}" srcOrd="4" destOrd="0" presId="urn:microsoft.com/office/officeart/2005/8/layout/vProcess5"/>
    <dgm:cxn modelId="{85085004-F16E-40C9-B650-FC3B3529DE2F}" type="presParOf" srcId="{40A57C30-E449-4BF4-9E7A-4BB215897AFF}" destId="{14C473A5-32F5-4AB9-8806-9197A7E88D9C}" srcOrd="5" destOrd="0" presId="urn:microsoft.com/office/officeart/2005/8/layout/vProcess5"/>
    <dgm:cxn modelId="{3921C707-E884-491C-BD91-FC750CD25ADB}" type="presParOf" srcId="{40A57C30-E449-4BF4-9E7A-4BB215897AFF}" destId="{CC337E93-6377-40E7-BB39-85833480EDDE}" srcOrd="6" destOrd="0" presId="urn:microsoft.com/office/officeart/2005/8/layout/vProcess5"/>
    <dgm:cxn modelId="{21C29176-50A0-4B04-8C7A-1F5E71F19DB0}" type="presParOf" srcId="{40A57C30-E449-4BF4-9E7A-4BB215897AFF}" destId="{D538A414-FDE4-4709-8DA5-EA697960B3B3}" srcOrd="7" destOrd="0" presId="urn:microsoft.com/office/officeart/2005/8/layout/vProcess5"/>
    <dgm:cxn modelId="{6B315E49-96F6-4C5B-ADA1-AC421AEC4E17}" type="presParOf" srcId="{40A57C30-E449-4BF4-9E7A-4BB215897AFF}" destId="{B5E9A2D3-A371-47AE-A820-59D13ECC7052}" srcOrd="8" destOrd="0" presId="urn:microsoft.com/office/officeart/2005/8/layout/vProcess5"/>
    <dgm:cxn modelId="{4C95EB33-BAFF-4979-B5C4-9761F3FC282F}" type="presParOf" srcId="{40A57C30-E449-4BF4-9E7A-4BB215897AFF}" destId="{49C7F78A-81E8-40E3-9C32-28F13325595A}" srcOrd="9" destOrd="0" presId="urn:microsoft.com/office/officeart/2005/8/layout/vProcess5"/>
    <dgm:cxn modelId="{7E1C9566-CEE7-413C-9FED-9713FA2E9112}" type="presParOf" srcId="{40A57C30-E449-4BF4-9E7A-4BB215897AFF}" destId="{26E4E7C7-7050-420A-B30C-56BDBE7F7C8A}" srcOrd="10" destOrd="0" presId="urn:microsoft.com/office/officeart/2005/8/layout/vProcess5"/>
    <dgm:cxn modelId="{69AFB61D-BFE0-49DB-A0AE-1ECFD990A12B}" type="presParOf" srcId="{40A57C30-E449-4BF4-9E7A-4BB215897AFF}" destId="{A24AD1A5-FD36-4B51-AED7-5CC1349670D7}" srcOrd="11" destOrd="0" presId="urn:microsoft.com/office/officeart/2005/8/layout/vProcess5"/>
    <dgm:cxn modelId="{7ACBEA46-D665-49F3-91E0-B80B176692DA}" type="presParOf" srcId="{40A57C30-E449-4BF4-9E7A-4BB215897AFF}" destId="{32277A19-A1C7-4ABC-9EA3-F8D4AA2FC07D}" srcOrd="12" destOrd="0" presId="urn:microsoft.com/office/officeart/2005/8/layout/vProcess5"/>
    <dgm:cxn modelId="{7014E300-A391-4597-BCD1-334A1458DC4B}" type="presParOf" srcId="{40A57C30-E449-4BF4-9E7A-4BB215897AFF}" destId="{046616DF-7D12-4D42-BA4E-8C5B5BE275BF}" srcOrd="13" destOrd="0" presId="urn:microsoft.com/office/officeart/2005/8/layout/vProcess5"/>
    <dgm:cxn modelId="{9CB8735E-3134-478C-AD82-B29BDAA15284}" type="presParOf" srcId="{40A57C30-E449-4BF4-9E7A-4BB215897AFF}" destId="{51F562FE-0234-4C90-BAB2-18CEB335DEF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E3C3FD-83B7-42B9-B94E-45FD8350924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8B94D81-37FC-4E4D-9496-AEDDDD068E02}">
      <dgm:prSet/>
      <dgm:spPr/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Определение демографии</a:t>
          </a:r>
          <a:r>
            <a:rPr lang="ru-RU" baseline="0" dirty="0">
              <a:solidFill>
                <a:schemeClr val="tx1"/>
              </a:solidFill>
            </a:rPr>
            <a:t>: </a:t>
          </a:r>
          <a:r>
            <a:rPr lang="ru-RU" baseline="0" dirty="0"/>
            <a:t>Наука о численности, структуре и динамике населения, изучающая процессы рождаемости, смертности, миграции и брачности.</a:t>
          </a:r>
          <a:endParaRPr lang="en-US" dirty="0"/>
        </a:p>
      </dgm:t>
    </dgm:pt>
    <dgm:pt modelId="{9D1BA274-A66E-47E2-8980-FE4853597C6C}" type="parTrans" cxnId="{7A994E4D-F343-4EC6-88DF-DA836A2A1629}">
      <dgm:prSet/>
      <dgm:spPr/>
      <dgm:t>
        <a:bodyPr/>
        <a:lstStyle/>
        <a:p>
          <a:endParaRPr lang="en-US"/>
        </a:p>
      </dgm:t>
    </dgm:pt>
    <dgm:pt modelId="{C071F405-2895-4D46-962C-42D207C09860}" type="sibTrans" cxnId="{7A994E4D-F343-4EC6-88DF-DA836A2A1629}">
      <dgm:prSet/>
      <dgm:spPr/>
      <dgm:t>
        <a:bodyPr/>
        <a:lstStyle/>
        <a:p>
          <a:endParaRPr lang="en-US"/>
        </a:p>
      </dgm:t>
    </dgm:pt>
    <dgm:pt modelId="{8238F6E9-82EC-4E25-9B6E-7115B32293EA}">
      <dgm:prSet/>
      <dgm:spPr/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Ключевые показатели: </a:t>
          </a:r>
          <a:r>
            <a:rPr lang="ru-RU" baseline="0" dirty="0"/>
            <a:t>Возрастно-половая структура, коэффициенты рождаемости и смертности, уровень урбанизации, продолжительность жизни, миграционный баланс.</a:t>
          </a:r>
          <a:endParaRPr lang="en-US" dirty="0"/>
        </a:p>
      </dgm:t>
    </dgm:pt>
    <dgm:pt modelId="{F819EE69-384D-47E2-A3B7-E549D990AD56}" type="parTrans" cxnId="{E4587AC6-FA77-429C-8F74-DA59E9B60537}">
      <dgm:prSet/>
      <dgm:spPr/>
      <dgm:t>
        <a:bodyPr/>
        <a:lstStyle/>
        <a:p>
          <a:endParaRPr lang="en-US"/>
        </a:p>
      </dgm:t>
    </dgm:pt>
    <dgm:pt modelId="{E9CC92CB-0949-442A-A497-B5680B181A12}" type="sibTrans" cxnId="{E4587AC6-FA77-429C-8F74-DA59E9B60537}">
      <dgm:prSet/>
      <dgm:spPr/>
      <dgm:t>
        <a:bodyPr/>
        <a:lstStyle/>
        <a:p>
          <a:endParaRPr lang="en-US"/>
        </a:p>
      </dgm:t>
    </dgm:pt>
    <dgm:pt modelId="{F55C3507-778F-4132-9DC3-A94DAEECB75E}">
      <dgm:prSet/>
      <dgm:spPr/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Типы демографических данных:</a:t>
          </a:r>
          <a:r>
            <a:rPr lang="ru-RU" baseline="0" dirty="0"/>
            <a:t> Абсолютные и относительные показатели, переписи, текущий учёт, выборочные обследования, прогнозные модели.</a:t>
          </a:r>
          <a:endParaRPr lang="en-US" dirty="0"/>
        </a:p>
      </dgm:t>
    </dgm:pt>
    <dgm:pt modelId="{2B84E9C1-49E3-4FC6-BB81-5ECFEC5F660E}" type="parTrans" cxnId="{5E185197-1982-48A5-85E7-5432EAFA6BFF}">
      <dgm:prSet/>
      <dgm:spPr/>
      <dgm:t>
        <a:bodyPr/>
        <a:lstStyle/>
        <a:p>
          <a:endParaRPr lang="en-US"/>
        </a:p>
      </dgm:t>
    </dgm:pt>
    <dgm:pt modelId="{8C0E97F7-8209-429F-97A0-79F7FD3EEBF1}" type="sibTrans" cxnId="{5E185197-1982-48A5-85E7-5432EAFA6BFF}">
      <dgm:prSet/>
      <dgm:spPr/>
      <dgm:t>
        <a:bodyPr/>
        <a:lstStyle/>
        <a:p>
          <a:endParaRPr lang="en-US"/>
        </a:p>
      </dgm:t>
    </dgm:pt>
    <dgm:pt modelId="{2F9B1A1C-5D42-489E-BB81-3A5EC3E8E330}">
      <dgm:prSet/>
      <dgm:spPr/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Источники данных: </a:t>
          </a:r>
          <a:r>
            <a:rPr lang="ru-RU" baseline="0" dirty="0"/>
            <a:t>Национальные статистические службы (</a:t>
          </a:r>
          <a:r>
            <a:rPr lang="ru-RU" baseline="0" dirty="0" err="1"/>
            <a:t>Белстат</a:t>
          </a:r>
          <a:r>
            <a:rPr lang="ru-RU" baseline="0" dirty="0"/>
            <a:t>, Росстат), международные организации (ООН, ВОЗ, Всемирный банк), ЗАГС, миграционные службы.</a:t>
          </a:r>
          <a:endParaRPr lang="en-US" dirty="0"/>
        </a:p>
      </dgm:t>
    </dgm:pt>
    <dgm:pt modelId="{F7335E2B-5077-4F84-BBA3-BF383B89F682}" type="parTrans" cxnId="{9522C636-6BB4-4969-A2FF-9230FD5C4CFC}">
      <dgm:prSet/>
      <dgm:spPr/>
      <dgm:t>
        <a:bodyPr/>
        <a:lstStyle/>
        <a:p>
          <a:endParaRPr lang="en-US"/>
        </a:p>
      </dgm:t>
    </dgm:pt>
    <dgm:pt modelId="{C9AFF97C-0C14-44B6-A6ED-D56986CE223A}" type="sibTrans" cxnId="{9522C636-6BB4-4969-A2FF-9230FD5C4CFC}">
      <dgm:prSet/>
      <dgm:spPr/>
      <dgm:t>
        <a:bodyPr/>
        <a:lstStyle/>
        <a:p>
          <a:endParaRPr lang="en-US"/>
        </a:p>
      </dgm:t>
    </dgm:pt>
    <dgm:pt modelId="{5C23414B-8F08-413D-8586-AE7C463BDD61}">
      <dgm:prSet/>
      <dgm:spPr/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Роль статистики: </a:t>
          </a:r>
          <a:r>
            <a:rPr lang="ru-RU" baseline="0" dirty="0"/>
            <a:t>Позволяет отслеживать изменения в численности населения и его структуре, выявлять проблемы и выстраивать эффективную социальную политику.</a:t>
          </a:r>
          <a:endParaRPr lang="en-US" dirty="0"/>
        </a:p>
      </dgm:t>
    </dgm:pt>
    <dgm:pt modelId="{19ADDDDE-76CD-4BC1-BE2F-93041966155B}" type="parTrans" cxnId="{DD02FE4D-D143-4E0F-A5FF-A892AAAA14F6}">
      <dgm:prSet/>
      <dgm:spPr/>
      <dgm:t>
        <a:bodyPr/>
        <a:lstStyle/>
        <a:p>
          <a:endParaRPr lang="en-US"/>
        </a:p>
      </dgm:t>
    </dgm:pt>
    <dgm:pt modelId="{9D3246DA-D11E-45F1-83D8-AE6F83642F6B}" type="sibTrans" cxnId="{DD02FE4D-D143-4E0F-A5FF-A892AAAA14F6}">
      <dgm:prSet/>
      <dgm:spPr/>
      <dgm:t>
        <a:bodyPr/>
        <a:lstStyle/>
        <a:p>
          <a:endParaRPr lang="en-US"/>
        </a:p>
      </dgm:t>
    </dgm:pt>
    <dgm:pt modelId="{2F258B6D-6D4D-4690-9738-AE265FF4A63B}" type="pres">
      <dgm:prSet presAssocID="{B0E3C3FD-83B7-42B9-B94E-45FD83509241}" presName="diagram" presStyleCnt="0">
        <dgm:presLayoutVars>
          <dgm:dir/>
          <dgm:resizeHandles val="exact"/>
        </dgm:presLayoutVars>
      </dgm:prSet>
      <dgm:spPr/>
    </dgm:pt>
    <dgm:pt modelId="{6A74430D-9533-4918-82A6-D791801D934B}" type="pres">
      <dgm:prSet presAssocID="{38B94D81-37FC-4E4D-9496-AEDDDD068E02}" presName="node" presStyleLbl="node1" presStyleIdx="0" presStyleCnt="5">
        <dgm:presLayoutVars>
          <dgm:bulletEnabled val="1"/>
        </dgm:presLayoutVars>
      </dgm:prSet>
      <dgm:spPr/>
    </dgm:pt>
    <dgm:pt modelId="{248E33A9-2D65-412B-BD89-40B01D823FFE}" type="pres">
      <dgm:prSet presAssocID="{C071F405-2895-4D46-962C-42D207C09860}" presName="sibTrans" presStyleCnt="0"/>
      <dgm:spPr/>
    </dgm:pt>
    <dgm:pt modelId="{7958D546-CD8B-4A3D-826C-79843D8ADFD7}" type="pres">
      <dgm:prSet presAssocID="{8238F6E9-82EC-4E25-9B6E-7115B32293EA}" presName="node" presStyleLbl="node1" presStyleIdx="1" presStyleCnt="5">
        <dgm:presLayoutVars>
          <dgm:bulletEnabled val="1"/>
        </dgm:presLayoutVars>
      </dgm:prSet>
      <dgm:spPr/>
    </dgm:pt>
    <dgm:pt modelId="{259529C3-03D3-46A6-8CF2-C5C86DDF656E}" type="pres">
      <dgm:prSet presAssocID="{E9CC92CB-0949-442A-A497-B5680B181A12}" presName="sibTrans" presStyleCnt="0"/>
      <dgm:spPr/>
    </dgm:pt>
    <dgm:pt modelId="{0AC9376A-74B0-4C81-9CC3-868BF099E299}" type="pres">
      <dgm:prSet presAssocID="{F55C3507-778F-4132-9DC3-A94DAEECB75E}" presName="node" presStyleLbl="node1" presStyleIdx="2" presStyleCnt="5">
        <dgm:presLayoutVars>
          <dgm:bulletEnabled val="1"/>
        </dgm:presLayoutVars>
      </dgm:prSet>
      <dgm:spPr/>
    </dgm:pt>
    <dgm:pt modelId="{5D43A142-54D1-4040-A979-2CDC5D21B850}" type="pres">
      <dgm:prSet presAssocID="{8C0E97F7-8209-429F-97A0-79F7FD3EEBF1}" presName="sibTrans" presStyleCnt="0"/>
      <dgm:spPr/>
    </dgm:pt>
    <dgm:pt modelId="{63ADABC9-4E49-41BE-AA8F-A1E72F9063E7}" type="pres">
      <dgm:prSet presAssocID="{2F9B1A1C-5D42-489E-BB81-3A5EC3E8E330}" presName="node" presStyleLbl="node1" presStyleIdx="3" presStyleCnt="5">
        <dgm:presLayoutVars>
          <dgm:bulletEnabled val="1"/>
        </dgm:presLayoutVars>
      </dgm:prSet>
      <dgm:spPr/>
    </dgm:pt>
    <dgm:pt modelId="{1144F426-14FC-4DF2-8A9D-869B0D641739}" type="pres">
      <dgm:prSet presAssocID="{C9AFF97C-0C14-44B6-A6ED-D56986CE223A}" presName="sibTrans" presStyleCnt="0"/>
      <dgm:spPr/>
    </dgm:pt>
    <dgm:pt modelId="{EC3C9CFD-3F5C-4FE0-88D7-163A28D0C069}" type="pres">
      <dgm:prSet presAssocID="{5C23414B-8F08-413D-8586-AE7C463BDD61}" presName="node" presStyleLbl="node1" presStyleIdx="4" presStyleCnt="5">
        <dgm:presLayoutVars>
          <dgm:bulletEnabled val="1"/>
        </dgm:presLayoutVars>
      </dgm:prSet>
      <dgm:spPr/>
    </dgm:pt>
  </dgm:ptLst>
  <dgm:cxnLst>
    <dgm:cxn modelId="{9522C636-6BB4-4969-A2FF-9230FD5C4CFC}" srcId="{B0E3C3FD-83B7-42B9-B94E-45FD83509241}" destId="{2F9B1A1C-5D42-489E-BB81-3A5EC3E8E330}" srcOrd="3" destOrd="0" parTransId="{F7335E2B-5077-4F84-BBA3-BF383B89F682}" sibTransId="{C9AFF97C-0C14-44B6-A6ED-D56986CE223A}"/>
    <dgm:cxn modelId="{C87F6043-345B-4D82-868C-14403F282B8F}" type="presOf" srcId="{8238F6E9-82EC-4E25-9B6E-7115B32293EA}" destId="{7958D546-CD8B-4A3D-826C-79843D8ADFD7}" srcOrd="0" destOrd="0" presId="urn:microsoft.com/office/officeart/2005/8/layout/default"/>
    <dgm:cxn modelId="{020CB848-7F12-4488-B7C6-92BDE6598F17}" type="presOf" srcId="{F55C3507-778F-4132-9DC3-A94DAEECB75E}" destId="{0AC9376A-74B0-4C81-9CC3-868BF099E299}" srcOrd="0" destOrd="0" presId="urn:microsoft.com/office/officeart/2005/8/layout/default"/>
    <dgm:cxn modelId="{7A994E4D-F343-4EC6-88DF-DA836A2A1629}" srcId="{B0E3C3FD-83B7-42B9-B94E-45FD83509241}" destId="{38B94D81-37FC-4E4D-9496-AEDDDD068E02}" srcOrd="0" destOrd="0" parTransId="{9D1BA274-A66E-47E2-8980-FE4853597C6C}" sibTransId="{C071F405-2895-4D46-962C-42D207C09860}"/>
    <dgm:cxn modelId="{DD02FE4D-D143-4E0F-A5FF-A892AAAA14F6}" srcId="{B0E3C3FD-83B7-42B9-B94E-45FD83509241}" destId="{5C23414B-8F08-413D-8586-AE7C463BDD61}" srcOrd="4" destOrd="0" parTransId="{19ADDDDE-76CD-4BC1-BE2F-93041966155B}" sibTransId="{9D3246DA-D11E-45F1-83D8-AE6F83642F6B}"/>
    <dgm:cxn modelId="{4C0E5D54-E982-4388-8F35-8CCDE19AA45C}" type="presOf" srcId="{5C23414B-8F08-413D-8586-AE7C463BDD61}" destId="{EC3C9CFD-3F5C-4FE0-88D7-163A28D0C069}" srcOrd="0" destOrd="0" presId="urn:microsoft.com/office/officeart/2005/8/layout/default"/>
    <dgm:cxn modelId="{A95E1881-0F0E-4843-A117-5772DECDB51C}" type="presOf" srcId="{38B94D81-37FC-4E4D-9496-AEDDDD068E02}" destId="{6A74430D-9533-4918-82A6-D791801D934B}" srcOrd="0" destOrd="0" presId="urn:microsoft.com/office/officeart/2005/8/layout/default"/>
    <dgm:cxn modelId="{5E185197-1982-48A5-85E7-5432EAFA6BFF}" srcId="{B0E3C3FD-83B7-42B9-B94E-45FD83509241}" destId="{F55C3507-778F-4132-9DC3-A94DAEECB75E}" srcOrd="2" destOrd="0" parTransId="{2B84E9C1-49E3-4FC6-BB81-5ECFEC5F660E}" sibTransId="{8C0E97F7-8209-429F-97A0-79F7FD3EEBF1}"/>
    <dgm:cxn modelId="{6A8659A2-98B4-4D9E-AC77-406C2603F691}" type="presOf" srcId="{2F9B1A1C-5D42-489E-BB81-3A5EC3E8E330}" destId="{63ADABC9-4E49-41BE-AA8F-A1E72F9063E7}" srcOrd="0" destOrd="0" presId="urn:microsoft.com/office/officeart/2005/8/layout/default"/>
    <dgm:cxn modelId="{E4587AC6-FA77-429C-8F74-DA59E9B60537}" srcId="{B0E3C3FD-83B7-42B9-B94E-45FD83509241}" destId="{8238F6E9-82EC-4E25-9B6E-7115B32293EA}" srcOrd="1" destOrd="0" parTransId="{F819EE69-384D-47E2-A3B7-E549D990AD56}" sibTransId="{E9CC92CB-0949-442A-A497-B5680B181A12}"/>
    <dgm:cxn modelId="{CCB5A2E1-DC76-4F5B-9985-00C3CC7BED01}" type="presOf" srcId="{B0E3C3FD-83B7-42B9-B94E-45FD83509241}" destId="{2F258B6D-6D4D-4690-9738-AE265FF4A63B}" srcOrd="0" destOrd="0" presId="urn:microsoft.com/office/officeart/2005/8/layout/default"/>
    <dgm:cxn modelId="{836BD3B4-C5BA-4E22-8C63-61B62D4BF65D}" type="presParOf" srcId="{2F258B6D-6D4D-4690-9738-AE265FF4A63B}" destId="{6A74430D-9533-4918-82A6-D791801D934B}" srcOrd="0" destOrd="0" presId="urn:microsoft.com/office/officeart/2005/8/layout/default"/>
    <dgm:cxn modelId="{D8E34BB1-6CCC-4183-A160-650E17CB15CD}" type="presParOf" srcId="{2F258B6D-6D4D-4690-9738-AE265FF4A63B}" destId="{248E33A9-2D65-412B-BD89-40B01D823FFE}" srcOrd="1" destOrd="0" presId="urn:microsoft.com/office/officeart/2005/8/layout/default"/>
    <dgm:cxn modelId="{EAC39908-6580-46DE-9C28-6404B34F0A69}" type="presParOf" srcId="{2F258B6D-6D4D-4690-9738-AE265FF4A63B}" destId="{7958D546-CD8B-4A3D-826C-79843D8ADFD7}" srcOrd="2" destOrd="0" presId="urn:microsoft.com/office/officeart/2005/8/layout/default"/>
    <dgm:cxn modelId="{04529DDE-FC25-49A9-9836-0BEE19F78B78}" type="presParOf" srcId="{2F258B6D-6D4D-4690-9738-AE265FF4A63B}" destId="{259529C3-03D3-46A6-8CF2-C5C86DDF656E}" srcOrd="3" destOrd="0" presId="urn:microsoft.com/office/officeart/2005/8/layout/default"/>
    <dgm:cxn modelId="{D3C2E777-01B8-4D5C-BABC-65CFC7FA6544}" type="presParOf" srcId="{2F258B6D-6D4D-4690-9738-AE265FF4A63B}" destId="{0AC9376A-74B0-4C81-9CC3-868BF099E299}" srcOrd="4" destOrd="0" presId="urn:microsoft.com/office/officeart/2005/8/layout/default"/>
    <dgm:cxn modelId="{9B977A47-8E5C-469D-B956-EC6D4300ACA9}" type="presParOf" srcId="{2F258B6D-6D4D-4690-9738-AE265FF4A63B}" destId="{5D43A142-54D1-4040-A979-2CDC5D21B850}" srcOrd="5" destOrd="0" presId="urn:microsoft.com/office/officeart/2005/8/layout/default"/>
    <dgm:cxn modelId="{6E79C75E-F578-4241-A91D-01EDD11AA000}" type="presParOf" srcId="{2F258B6D-6D4D-4690-9738-AE265FF4A63B}" destId="{63ADABC9-4E49-41BE-AA8F-A1E72F9063E7}" srcOrd="6" destOrd="0" presId="urn:microsoft.com/office/officeart/2005/8/layout/default"/>
    <dgm:cxn modelId="{D4B1C049-E873-4628-97B7-53471F6AE360}" type="presParOf" srcId="{2F258B6D-6D4D-4690-9738-AE265FF4A63B}" destId="{1144F426-14FC-4DF2-8A9D-869B0D641739}" srcOrd="7" destOrd="0" presId="urn:microsoft.com/office/officeart/2005/8/layout/default"/>
    <dgm:cxn modelId="{F5E19E6D-6B3D-4F57-9015-E10360397D94}" type="presParOf" srcId="{2F258B6D-6D4D-4690-9738-AE265FF4A63B}" destId="{EC3C9CFD-3F5C-4FE0-88D7-163A28D0C06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7B334-E31F-4A94-830A-A63C827546F3}">
      <dsp:nvSpPr>
        <dsp:cNvPr id="0" name=""/>
        <dsp:cNvSpPr/>
      </dsp:nvSpPr>
      <dsp:spPr>
        <a:xfrm>
          <a:off x="0" y="0"/>
          <a:ext cx="5984748" cy="748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Что такое демография?: </a:t>
          </a:r>
          <a:r>
            <a:rPr lang="ru-RU" sz="1100" kern="1200" dirty="0"/>
            <a:t>Демография — это научная дисциплина, изучающая численность, структуру, воспроизводство и перемещение населения, включая рождаемость, смертность и миграцию.</a:t>
          </a:r>
          <a:endParaRPr lang="en-US" sz="1100" kern="1200" dirty="0"/>
        </a:p>
      </dsp:txBody>
      <dsp:txXfrm>
        <a:off x="21919" y="21919"/>
        <a:ext cx="5089649" cy="704522"/>
      </dsp:txXfrm>
    </dsp:sp>
    <dsp:sp modelId="{8A85E21C-C0D6-4F10-935E-847CBF34CB07}">
      <dsp:nvSpPr>
        <dsp:cNvPr id="0" name=""/>
        <dsp:cNvSpPr/>
      </dsp:nvSpPr>
      <dsp:spPr>
        <a:xfrm>
          <a:off x="446913" y="852299"/>
          <a:ext cx="5984748" cy="748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531878"/>
                <a:satOff val="-916"/>
                <a:lumOff val="377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1531878"/>
                <a:satOff val="-916"/>
                <a:lumOff val="377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1531878"/>
                <a:satOff val="-916"/>
                <a:lumOff val="377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Цель демографического анализа: </a:t>
          </a:r>
          <a:r>
            <a:rPr lang="ru-RU" sz="1100" kern="1200" dirty="0"/>
            <a:t>Дать понимание изменений в населении и их влияния на социально-экономическое развитие, чтобы формировать обоснованную политику и управление ресурсами.</a:t>
          </a:r>
          <a:endParaRPr lang="en-US" sz="1100" kern="1200" dirty="0"/>
        </a:p>
      </dsp:txBody>
      <dsp:txXfrm>
        <a:off x="468832" y="874218"/>
        <a:ext cx="5007562" cy="704522"/>
      </dsp:txXfrm>
    </dsp:sp>
    <dsp:sp modelId="{61941BC3-EBBB-42AE-A607-23674C6EAF11}">
      <dsp:nvSpPr>
        <dsp:cNvPr id="0" name=""/>
        <dsp:cNvSpPr/>
      </dsp:nvSpPr>
      <dsp:spPr>
        <a:xfrm>
          <a:off x="968336" y="1684281"/>
          <a:ext cx="5984748" cy="748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063757"/>
                <a:satOff val="-1833"/>
                <a:lumOff val="7549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3063757"/>
                <a:satOff val="-1833"/>
                <a:lumOff val="7549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3063757"/>
                <a:satOff val="-1833"/>
                <a:lumOff val="7549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Ключевые категории демографии: </a:t>
          </a:r>
          <a:r>
            <a:rPr lang="ru-RU" sz="1100" kern="1200" dirty="0"/>
            <a:t>Включают возрастную и половую структуру, темпы роста населения, рождаемость, смертность, миграцию и урбанизацию.</a:t>
          </a:r>
          <a:endParaRPr lang="en-US" sz="1100" kern="1200" dirty="0"/>
        </a:p>
      </dsp:txBody>
      <dsp:txXfrm>
        <a:off x="990255" y="1706200"/>
        <a:ext cx="5007562" cy="704522"/>
      </dsp:txXfrm>
    </dsp:sp>
    <dsp:sp modelId="{5D5A123C-2437-4593-BE1E-572F3955AA96}">
      <dsp:nvSpPr>
        <dsp:cNvPr id="0" name=""/>
        <dsp:cNvSpPr/>
      </dsp:nvSpPr>
      <dsp:spPr>
        <a:xfrm>
          <a:off x="1340739" y="2556899"/>
          <a:ext cx="5984748" cy="748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595635"/>
                <a:satOff val="-2749"/>
                <a:lumOff val="1132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4595635"/>
                <a:satOff val="-2749"/>
                <a:lumOff val="1132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4595635"/>
                <a:satOff val="-2749"/>
                <a:lumOff val="1132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Демография и география: </a:t>
          </a:r>
          <a:r>
            <a:rPr lang="ru-RU" sz="1100" kern="1200" dirty="0"/>
            <a:t>Географический подход помогает выявлять пространственные различия в демографических процессах и объяснять территориальные диспропорции.</a:t>
          </a:r>
          <a:endParaRPr lang="en-US" sz="1100" kern="1200" dirty="0"/>
        </a:p>
      </dsp:txBody>
      <dsp:txXfrm>
        <a:off x="1362658" y="2578818"/>
        <a:ext cx="5007562" cy="704522"/>
      </dsp:txXfrm>
    </dsp:sp>
    <dsp:sp modelId="{14C473A5-32F5-4AB9-8806-9197A7E88D9C}">
      <dsp:nvSpPr>
        <dsp:cNvPr id="0" name=""/>
        <dsp:cNvSpPr/>
      </dsp:nvSpPr>
      <dsp:spPr>
        <a:xfrm>
          <a:off x="1787652" y="3409199"/>
          <a:ext cx="5984748" cy="748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127514"/>
                <a:satOff val="-3666"/>
                <a:lumOff val="1509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6127514"/>
                <a:satOff val="-3666"/>
                <a:lumOff val="1509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6127514"/>
                <a:satOff val="-3666"/>
                <a:lumOff val="1509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Зачем изучать демографию сегодня?: </a:t>
          </a:r>
          <a:r>
            <a:rPr lang="ru-RU" sz="1100" kern="1200" dirty="0"/>
            <a:t>Мир сталкивается с демографическими кризисами: старением населения, миграцией, урбанизацией и неравномерным распределением ресурсов. Понимание этих процессов критически важно.</a:t>
          </a:r>
          <a:endParaRPr lang="en-US" sz="1100" kern="1200" dirty="0"/>
        </a:p>
      </dsp:txBody>
      <dsp:txXfrm>
        <a:off x="1809571" y="3431118"/>
        <a:ext cx="5007562" cy="704522"/>
      </dsp:txXfrm>
    </dsp:sp>
    <dsp:sp modelId="{CC337E93-6377-40E7-BB39-85833480EDDE}">
      <dsp:nvSpPr>
        <dsp:cNvPr id="0" name=""/>
        <dsp:cNvSpPr/>
      </dsp:nvSpPr>
      <dsp:spPr>
        <a:xfrm>
          <a:off x="5498313" y="546719"/>
          <a:ext cx="486434" cy="4864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607761" y="546719"/>
        <a:ext cx="267538" cy="366042"/>
      </dsp:txXfrm>
    </dsp:sp>
    <dsp:sp modelId="{D538A414-FDE4-4709-8DA5-EA697960B3B3}">
      <dsp:nvSpPr>
        <dsp:cNvPr id="0" name=""/>
        <dsp:cNvSpPr/>
      </dsp:nvSpPr>
      <dsp:spPr>
        <a:xfrm>
          <a:off x="5945226" y="1399018"/>
          <a:ext cx="486434" cy="4864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904208"/>
            <a:satOff val="652"/>
            <a:lumOff val="921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054674" y="1399018"/>
        <a:ext cx="267538" cy="366042"/>
      </dsp:txXfrm>
    </dsp:sp>
    <dsp:sp modelId="{B5E9A2D3-A371-47AE-A820-59D13ECC7052}">
      <dsp:nvSpPr>
        <dsp:cNvPr id="0" name=""/>
        <dsp:cNvSpPr/>
      </dsp:nvSpPr>
      <dsp:spPr>
        <a:xfrm>
          <a:off x="6392139" y="2238846"/>
          <a:ext cx="486434" cy="4864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3808417"/>
            <a:satOff val="1305"/>
            <a:lumOff val="184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501587" y="2238846"/>
        <a:ext cx="267538" cy="366042"/>
      </dsp:txXfrm>
    </dsp:sp>
    <dsp:sp modelId="{49C7F78A-81E8-40E3-9C32-28F13325595A}">
      <dsp:nvSpPr>
        <dsp:cNvPr id="0" name=""/>
        <dsp:cNvSpPr/>
      </dsp:nvSpPr>
      <dsp:spPr>
        <a:xfrm>
          <a:off x="6839052" y="3099460"/>
          <a:ext cx="486434" cy="48643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5712625"/>
            <a:satOff val="1957"/>
            <a:lumOff val="276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948500" y="3099460"/>
        <a:ext cx="267538" cy="366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4430D-9533-4918-82A6-D791801D934B}">
      <dsp:nvSpPr>
        <dsp:cNvPr id="0" name=""/>
        <dsp:cNvSpPr/>
      </dsp:nvSpPr>
      <dsp:spPr>
        <a:xfrm>
          <a:off x="0" y="191572"/>
          <a:ext cx="2460225" cy="14761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chemeClr val="tx1"/>
              </a:solidFill>
            </a:rPr>
            <a:t>Определение демографии</a:t>
          </a:r>
          <a:r>
            <a:rPr lang="ru-RU" sz="1400" kern="1200" baseline="0" dirty="0">
              <a:solidFill>
                <a:schemeClr val="tx1"/>
              </a:solidFill>
            </a:rPr>
            <a:t>: </a:t>
          </a:r>
          <a:r>
            <a:rPr lang="ru-RU" sz="1400" kern="1200" baseline="0" dirty="0"/>
            <a:t>Наука о численности, структуре и динамике населения, изучающая процессы рождаемости, смертности, миграции и брачности.</a:t>
          </a:r>
          <a:endParaRPr lang="en-US" sz="1400" kern="1200" dirty="0"/>
        </a:p>
      </dsp:txBody>
      <dsp:txXfrm>
        <a:off x="0" y="191572"/>
        <a:ext cx="2460225" cy="1476135"/>
      </dsp:txXfrm>
    </dsp:sp>
    <dsp:sp modelId="{7958D546-CD8B-4A3D-826C-79843D8ADFD7}">
      <dsp:nvSpPr>
        <dsp:cNvPr id="0" name=""/>
        <dsp:cNvSpPr/>
      </dsp:nvSpPr>
      <dsp:spPr>
        <a:xfrm>
          <a:off x="2706247" y="191572"/>
          <a:ext cx="2460225" cy="14761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chemeClr val="tx1"/>
              </a:solidFill>
            </a:rPr>
            <a:t>Ключевые показатели: </a:t>
          </a:r>
          <a:r>
            <a:rPr lang="ru-RU" sz="1400" kern="1200" baseline="0" dirty="0"/>
            <a:t>Возрастно-половая структура, коэффициенты рождаемости и смертности, уровень урбанизации, продолжительность жизни, миграционный баланс.</a:t>
          </a:r>
          <a:endParaRPr lang="en-US" sz="1400" kern="1200" dirty="0"/>
        </a:p>
      </dsp:txBody>
      <dsp:txXfrm>
        <a:off x="2706247" y="191572"/>
        <a:ext cx="2460225" cy="1476135"/>
      </dsp:txXfrm>
    </dsp:sp>
    <dsp:sp modelId="{0AC9376A-74B0-4C81-9CC3-868BF099E299}">
      <dsp:nvSpPr>
        <dsp:cNvPr id="0" name=""/>
        <dsp:cNvSpPr/>
      </dsp:nvSpPr>
      <dsp:spPr>
        <a:xfrm>
          <a:off x="5412495" y="191572"/>
          <a:ext cx="2460225" cy="14761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chemeClr val="tx1"/>
              </a:solidFill>
            </a:rPr>
            <a:t>Типы демографических данных:</a:t>
          </a:r>
          <a:r>
            <a:rPr lang="ru-RU" sz="1400" kern="1200" baseline="0" dirty="0"/>
            <a:t> Абсолютные и относительные показатели, переписи, текущий учёт, выборочные обследования, прогнозные модели.</a:t>
          </a:r>
          <a:endParaRPr lang="en-US" sz="1400" kern="1200" dirty="0"/>
        </a:p>
      </dsp:txBody>
      <dsp:txXfrm>
        <a:off x="5412495" y="191572"/>
        <a:ext cx="2460225" cy="1476135"/>
      </dsp:txXfrm>
    </dsp:sp>
    <dsp:sp modelId="{63ADABC9-4E49-41BE-AA8F-A1E72F9063E7}">
      <dsp:nvSpPr>
        <dsp:cNvPr id="0" name=""/>
        <dsp:cNvSpPr/>
      </dsp:nvSpPr>
      <dsp:spPr>
        <a:xfrm>
          <a:off x="1353123" y="1913730"/>
          <a:ext cx="2460225" cy="14761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chemeClr val="tx1"/>
              </a:solidFill>
            </a:rPr>
            <a:t>Источники данных: </a:t>
          </a:r>
          <a:r>
            <a:rPr lang="ru-RU" sz="1400" kern="1200" baseline="0" dirty="0"/>
            <a:t>Национальные статистические службы (</a:t>
          </a:r>
          <a:r>
            <a:rPr lang="ru-RU" sz="1400" kern="1200" baseline="0" dirty="0" err="1"/>
            <a:t>Белстат</a:t>
          </a:r>
          <a:r>
            <a:rPr lang="ru-RU" sz="1400" kern="1200" baseline="0" dirty="0"/>
            <a:t>, Росстат), международные организации (ООН, ВОЗ, Всемирный банк), ЗАГС, миграционные службы.</a:t>
          </a:r>
          <a:endParaRPr lang="en-US" sz="1400" kern="1200" dirty="0"/>
        </a:p>
      </dsp:txBody>
      <dsp:txXfrm>
        <a:off x="1353123" y="1913730"/>
        <a:ext cx="2460225" cy="1476135"/>
      </dsp:txXfrm>
    </dsp:sp>
    <dsp:sp modelId="{EC3C9CFD-3F5C-4FE0-88D7-163A28D0C069}">
      <dsp:nvSpPr>
        <dsp:cNvPr id="0" name=""/>
        <dsp:cNvSpPr/>
      </dsp:nvSpPr>
      <dsp:spPr>
        <a:xfrm>
          <a:off x="4059371" y="1913730"/>
          <a:ext cx="2460225" cy="14761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chemeClr val="tx1"/>
              </a:solidFill>
            </a:rPr>
            <a:t>Роль статистики: </a:t>
          </a:r>
          <a:r>
            <a:rPr lang="ru-RU" sz="1400" kern="1200" baseline="0" dirty="0"/>
            <a:t>Позволяет отслеживать изменения в численности населения и его структуре, выявлять проблемы и выстраивать эффективную социальную политику.</a:t>
          </a:r>
          <a:endParaRPr lang="en-US" sz="1400" kern="1200" dirty="0"/>
        </a:p>
      </dsp:txBody>
      <dsp:txXfrm>
        <a:off x="4059371" y="1913730"/>
        <a:ext cx="2460225" cy="1476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2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6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1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610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7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69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5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50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68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1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8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1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0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3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48798D-EED2-C3EC-390A-1114DDDA68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2096" b="12904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1B25-D61C-4FFF-4FD2-173CCED05E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демографические процессы и их география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9FDE27-296A-49BE-5996-97E5419698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Ермолкевич амелия 10В класс</a:t>
            </a:r>
          </a:p>
        </p:txBody>
      </p:sp>
    </p:spTree>
    <p:extLst>
      <p:ext uri="{BB962C8B-B14F-4D97-AF65-F5344CB8AC3E}">
        <p14:creationId xmlns:p14="http://schemas.microsoft.com/office/powerpoint/2010/main" val="308218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31715"/>
            <a:ext cx="7773338" cy="657695"/>
          </a:xfrm>
        </p:spPr>
        <p:txBody>
          <a:bodyPr>
            <a:normAutofit/>
          </a:bodyPr>
          <a:lstStyle/>
          <a:p>
            <a:r>
              <a:rPr sz="3200" dirty="0" err="1"/>
              <a:t>Будущее</a:t>
            </a:r>
            <a:r>
              <a:rPr sz="3200" dirty="0"/>
              <a:t> </a:t>
            </a:r>
            <a:r>
              <a:rPr sz="3200" dirty="0" err="1"/>
              <a:t>демографических</a:t>
            </a:r>
            <a:r>
              <a:rPr sz="3200" dirty="0"/>
              <a:t> </a:t>
            </a:r>
            <a:r>
              <a:rPr sz="3200" dirty="0" err="1"/>
              <a:t>процессов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0" y="1202715"/>
            <a:ext cx="8550767" cy="2645660"/>
          </a:xfrm>
        </p:spPr>
        <p:txBody>
          <a:bodyPr>
            <a:normAutofit fontScale="55000" lnSpcReduction="20000"/>
          </a:bodyPr>
          <a:lstStyle/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Мировой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пик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численности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населения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Согласно</a:t>
            </a:r>
            <a:r>
              <a:rPr dirty="0"/>
              <a:t> </a:t>
            </a:r>
            <a:r>
              <a:rPr dirty="0" err="1"/>
              <a:t>прогнозам</a:t>
            </a:r>
            <a:r>
              <a:rPr dirty="0"/>
              <a:t> ООН, </a:t>
            </a:r>
            <a:r>
              <a:rPr dirty="0" err="1"/>
              <a:t>население</a:t>
            </a:r>
            <a:r>
              <a:rPr dirty="0"/>
              <a:t> </a:t>
            </a:r>
            <a:r>
              <a:rPr dirty="0" err="1"/>
              <a:t>Земли</a:t>
            </a:r>
            <a:r>
              <a:rPr dirty="0"/>
              <a:t> </a:t>
            </a:r>
            <a:r>
              <a:rPr dirty="0" err="1"/>
              <a:t>достигнет</a:t>
            </a:r>
            <a:r>
              <a:rPr dirty="0"/>
              <a:t> </a:t>
            </a:r>
            <a:r>
              <a:rPr dirty="0" err="1"/>
              <a:t>пика</a:t>
            </a:r>
            <a:r>
              <a:rPr dirty="0"/>
              <a:t> </a:t>
            </a:r>
            <a:r>
              <a:rPr dirty="0" err="1"/>
              <a:t>около</a:t>
            </a:r>
            <a:r>
              <a:rPr dirty="0"/>
              <a:t> 10,3 </a:t>
            </a:r>
            <a:r>
              <a:rPr dirty="0" err="1"/>
              <a:t>млрд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к 2080 </a:t>
            </a:r>
            <a:r>
              <a:rPr dirty="0" err="1"/>
              <a:t>году</a:t>
            </a:r>
            <a:r>
              <a:rPr dirty="0"/>
              <a:t>, а </a:t>
            </a:r>
            <a:r>
              <a:rPr dirty="0" err="1"/>
              <a:t>затем</a:t>
            </a:r>
            <a:r>
              <a:rPr dirty="0"/>
              <a:t> </a:t>
            </a:r>
            <a:r>
              <a:rPr dirty="0" err="1"/>
              <a:t>стабилизируется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начнёт</a:t>
            </a:r>
            <a:r>
              <a:rPr dirty="0"/>
              <a:t> </a:t>
            </a:r>
            <a:r>
              <a:rPr dirty="0" err="1"/>
              <a:t>снижаться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Старение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населения</a:t>
            </a:r>
            <a:r>
              <a:rPr b="1" dirty="0">
                <a:solidFill>
                  <a:srgbClr val="002060"/>
                </a:solidFill>
              </a:rPr>
              <a:t> — </a:t>
            </a:r>
            <a:r>
              <a:rPr b="1" dirty="0" err="1">
                <a:solidFill>
                  <a:srgbClr val="002060"/>
                </a:solidFill>
              </a:rPr>
              <a:t>глобальный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тренд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/>
              <a:t>К 2100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25 %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мира</a:t>
            </a:r>
            <a:r>
              <a:rPr dirty="0"/>
              <a:t>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старше</a:t>
            </a:r>
            <a:r>
              <a:rPr dirty="0"/>
              <a:t> 65 </a:t>
            </a:r>
            <a:r>
              <a:rPr dirty="0" err="1"/>
              <a:t>лет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приведёт</a:t>
            </a:r>
            <a:r>
              <a:rPr dirty="0"/>
              <a:t> к </a:t>
            </a:r>
            <a:r>
              <a:rPr dirty="0" err="1"/>
              <a:t>росту</a:t>
            </a:r>
            <a:r>
              <a:rPr dirty="0"/>
              <a:t> </a:t>
            </a:r>
            <a:r>
              <a:rPr dirty="0" err="1"/>
              <a:t>демографической</a:t>
            </a:r>
            <a:r>
              <a:rPr dirty="0"/>
              <a:t> </a:t>
            </a:r>
            <a:r>
              <a:rPr dirty="0" err="1"/>
              <a:t>нагрузки</a:t>
            </a:r>
            <a:r>
              <a:rPr dirty="0"/>
              <a:t> и </a:t>
            </a:r>
            <a:r>
              <a:rPr dirty="0" err="1"/>
              <a:t>потребности</a:t>
            </a:r>
            <a:r>
              <a:rPr dirty="0"/>
              <a:t> в </a:t>
            </a:r>
            <a:r>
              <a:rPr dirty="0" err="1"/>
              <a:t>реформе</a:t>
            </a:r>
            <a:r>
              <a:rPr dirty="0"/>
              <a:t> </a:t>
            </a:r>
            <a:r>
              <a:rPr dirty="0" err="1"/>
              <a:t>соцсистем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Демографический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спад</a:t>
            </a:r>
            <a:r>
              <a:rPr b="1" dirty="0">
                <a:solidFill>
                  <a:srgbClr val="002060"/>
                </a:solidFill>
              </a:rPr>
              <a:t> в </a:t>
            </a:r>
            <a:r>
              <a:rPr b="1" dirty="0" err="1">
                <a:solidFill>
                  <a:srgbClr val="002060"/>
                </a:solidFill>
              </a:rPr>
              <a:t>Европе</a:t>
            </a:r>
            <a:r>
              <a:rPr b="1" dirty="0">
                <a:solidFill>
                  <a:srgbClr val="002060"/>
                </a:solidFill>
              </a:rPr>
              <a:t> и </a:t>
            </a:r>
            <a:r>
              <a:rPr b="1" dirty="0" err="1">
                <a:solidFill>
                  <a:srgbClr val="002060"/>
                </a:solidFill>
              </a:rPr>
              <a:t>Восточной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Азии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Ожидается</a:t>
            </a:r>
            <a:r>
              <a:rPr dirty="0"/>
              <a:t> </a:t>
            </a:r>
            <a:r>
              <a:rPr dirty="0" err="1"/>
              <a:t>снижение</a:t>
            </a:r>
            <a:r>
              <a:rPr dirty="0"/>
              <a:t> </a:t>
            </a:r>
            <a:r>
              <a:rPr dirty="0" err="1"/>
              <a:t>численности</a:t>
            </a:r>
            <a:r>
              <a:rPr dirty="0"/>
              <a:t> в </a:t>
            </a:r>
            <a:r>
              <a:rPr dirty="0" err="1"/>
              <a:t>Германии</a:t>
            </a:r>
            <a:r>
              <a:rPr dirty="0"/>
              <a:t>, </a:t>
            </a:r>
            <a:r>
              <a:rPr dirty="0" err="1"/>
              <a:t>Японии</a:t>
            </a:r>
            <a:r>
              <a:rPr dirty="0"/>
              <a:t>, </a:t>
            </a:r>
            <a:r>
              <a:rPr dirty="0" err="1"/>
              <a:t>Китае</a:t>
            </a:r>
            <a:r>
              <a:rPr dirty="0"/>
              <a:t> и </a:t>
            </a:r>
            <a:r>
              <a:rPr dirty="0" err="1"/>
              <a:t>Южной</a:t>
            </a:r>
            <a:r>
              <a:rPr dirty="0"/>
              <a:t> </a:t>
            </a:r>
            <a:r>
              <a:rPr dirty="0" err="1"/>
              <a:t>Корее</a:t>
            </a:r>
            <a:r>
              <a:rPr dirty="0"/>
              <a:t>. </a:t>
            </a:r>
            <a:r>
              <a:rPr dirty="0" err="1"/>
              <a:t>Некоторые</a:t>
            </a:r>
            <a:r>
              <a:rPr dirty="0"/>
              <a:t> </a:t>
            </a:r>
            <a:r>
              <a:rPr dirty="0" err="1"/>
              <a:t>страны</a:t>
            </a:r>
            <a:r>
              <a:rPr dirty="0"/>
              <a:t> </a:t>
            </a:r>
            <a:r>
              <a:rPr dirty="0" err="1"/>
              <a:t>уже</a:t>
            </a:r>
            <a:r>
              <a:rPr dirty="0"/>
              <a:t> </a:t>
            </a:r>
            <a:r>
              <a:rPr dirty="0" err="1"/>
              <a:t>теряют</a:t>
            </a:r>
            <a:r>
              <a:rPr dirty="0"/>
              <a:t> </a:t>
            </a:r>
            <a:r>
              <a:rPr dirty="0" err="1"/>
              <a:t>миллионы</a:t>
            </a:r>
            <a:r>
              <a:rPr dirty="0"/>
              <a:t> </a:t>
            </a:r>
            <a:r>
              <a:rPr dirty="0" err="1"/>
              <a:t>граждан</a:t>
            </a:r>
            <a:r>
              <a:rPr dirty="0"/>
              <a:t> </a:t>
            </a:r>
            <a:r>
              <a:rPr dirty="0" err="1"/>
              <a:t>ежегодно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Рост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населения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Африки</a:t>
            </a:r>
            <a:r>
              <a:rPr b="1" dirty="0">
                <a:solidFill>
                  <a:srgbClr val="002060"/>
                </a:solidFill>
              </a:rPr>
              <a:t> и </a:t>
            </a:r>
            <a:r>
              <a:rPr b="1" dirty="0" err="1">
                <a:solidFill>
                  <a:srgbClr val="002060"/>
                </a:solidFill>
              </a:rPr>
              <a:t>Южной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Азии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Континенты</a:t>
            </a:r>
            <a:r>
              <a:rPr dirty="0"/>
              <a:t> </a:t>
            </a:r>
            <a:r>
              <a:rPr dirty="0" err="1"/>
              <a:t>станут</a:t>
            </a:r>
            <a:r>
              <a:rPr dirty="0"/>
              <a:t> </a:t>
            </a:r>
            <a:r>
              <a:rPr dirty="0" err="1"/>
              <a:t>основными</a:t>
            </a:r>
            <a:r>
              <a:rPr dirty="0"/>
              <a:t> </a:t>
            </a:r>
            <a:r>
              <a:rPr dirty="0" err="1"/>
              <a:t>источниками</a:t>
            </a:r>
            <a:r>
              <a:rPr dirty="0"/>
              <a:t> </a:t>
            </a:r>
            <a:r>
              <a:rPr dirty="0" err="1"/>
              <a:t>прироста</a:t>
            </a:r>
            <a:r>
              <a:rPr dirty="0"/>
              <a:t>. К 2100 </a:t>
            </a:r>
            <a:r>
              <a:rPr dirty="0" err="1"/>
              <a:t>году</a:t>
            </a:r>
            <a:r>
              <a:rPr dirty="0"/>
              <a:t> в </a:t>
            </a:r>
            <a:r>
              <a:rPr dirty="0" err="1"/>
              <a:t>Африке</a:t>
            </a:r>
            <a:r>
              <a:rPr dirty="0"/>
              <a:t>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проживать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трети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планеты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Технологии</a:t>
            </a:r>
            <a:r>
              <a:rPr b="1" dirty="0">
                <a:solidFill>
                  <a:srgbClr val="002060"/>
                </a:solidFill>
              </a:rPr>
              <a:t> и </a:t>
            </a:r>
            <a:r>
              <a:rPr b="1" dirty="0" err="1">
                <a:solidFill>
                  <a:srgbClr val="002060"/>
                </a:solidFill>
              </a:rPr>
              <a:t>политика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как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инструменты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управления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Репродуктивные</a:t>
            </a:r>
            <a:r>
              <a:rPr dirty="0"/>
              <a:t> </a:t>
            </a:r>
            <a:r>
              <a:rPr dirty="0" err="1"/>
              <a:t>технологии</a:t>
            </a:r>
            <a:r>
              <a:rPr dirty="0"/>
              <a:t>, </a:t>
            </a:r>
            <a:r>
              <a:rPr dirty="0" err="1"/>
              <a:t>иммиграционные</a:t>
            </a:r>
            <a:r>
              <a:rPr dirty="0"/>
              <a:t> </a:t>
            </a:r>
            <a:r>
              <a:rPr dirty="0" err="1"/>
              <a:t>режимы</a:t>
            </a:r>
            <a:r>
              <a:rPr dirty="0"/>
              <a:t>, </a:t>
            </a:r>
            <a:r>
              <a:rPr dirty="0" err="1"/>
              <a:t>экономические</a:t>
            </a:r>
            <a:r>
              <a:rPr dirty="0"/>
              <a:t> </a:t>
            </a:r>
            <a:r>
              <a:rPr dirty="0" err="1"/>
              <a:t>стимулы</a:t>
            </a:r>
            <a:r>
              <a:rPr dirty="0"/>
              <a:t> </a:t>
            </a:r>
            <a:r>
              <a:rPr dirty="0" err="1"/>
              <a:t>будут</a:t>
            </a:r>
            <a:r>
              <a:rPr dirty="0"/>
              <a:t> </a:t>
            </a:r>
            <a:r>
              <a:rPr dirty="0" err="1"/>
              <a:t>формировать</a:t>
            </a:r>
            <a:r>
              <a:rPr dirty="0"/>
              <a:t> </a:t>
            </a:r>
            <a:r>
              <a:rPr dirty="0" err="1"/>
              <a:t>демографическую</a:t>
            </a:r>
            <a:r>
              <a:rPr dirty="0"/>
              <a:t> </a:t>
            </a:r>
            <a:r>
              <a:rPr dirty="0" err="1"/>
              <a:t>картину</a:t>
            </a:r>
            <a:r>
              <a:rPr dirty="0"/>
              <a:t> </a:t>
            </a:r>
            <a:r>
              <a:rPr dirty="0" err="1"/>
              <a:t>будущего</a:t>
            </a:r>
            <a:r>
              <a:rPr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A9A16-05D6-3C02-50CB-3EDC2E342F39}"/>
              </a:ext>
            </a:extLst>
          </p:cNvPr>
          <p:cNvSpPr txBox="1"/>
          <p:nvPr/>
        </p:nvSpPr>
        <p:spPr>
          <a:xfrm>
            <a:off x="2779382" y="7200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Прогнозы и сценарии на XXI век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A7CB80-6D73-8F18-91DB-05559286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11" y="3611552"/>
            <a:ext cx="8478806" cy="31147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C8D3F34-D93A-B856-E9B9-46E49A98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6" y="1019654"/>
            <a:ext cx="2951766" cy="646170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BD1972-59E9-948D-727A-F9F51C7E8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390" y="1660731"/>
            <a:ext cx="2951767" cy="1044483"/>
          </a:xfrm>
        </p:spPr>
        <p:txBody>
          <a:bodyPr/>
          <a:lstStyle/>
          <a:p>
            <a:r>
              <a:rPr lang="ru-RU" dirty="0"/>
              <a:t>Основные выводы и стратегические приоритеты</a:t>
            </a:r>
          </a:p>
          <a:p>
            <a:endParaRPr lang="ru-R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1BEA5C-4909-60E8-1BD3-033E4EEC5B14}"/>
              </a:ext>
            </a:extLst>
          </p:cNvPr>
          <p:cNvSpPr txBox="1">
            <a:spLocks/>
          </p:cNvSpPr>
          <p:nvPr/>
        </p:nvSpPr>
        <p:spPr>
          <a:xfrm>
            <a:off x="3704825" y="609600"/>
            <a:ext cx="4967479" cy="3850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None/>
              <a:tabLst/>
              <a:defRPr sz="2400" b="1"/>
            </a:pPr>
            <a:endParaRPr kumimoji="0" lang="ru-RU" sz="10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 sz="2200"/>
            </a:pPr>
            <a:r>
              <a:rPr kumimoji="0" lang="ru-RU" sz="1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Демография </a:t>
            </a:r>
            <a:r>
              <a:rPr kumimoji="0" lang="ru-RU" sz="1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— основа планирования будущего: Анализ численности, структуры и движения населения необходим для разработки эффективной экономической, социальной и территориальной политики.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 sz="2200"/>
            </a:pPr>
            <a:r>
              <a:rPr kumimoji="0" lang="ru-RU" sz="1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Контраст между регионами: </a:t>
            </a:r>
            <a:r>
              <a:rPr kumimoji="0" lang="ru-RU" sz="1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Развитые страны сталкиваются со старением и депопуляцией, развивающиеся — с демографическим взрывом и инфраструктурной перегрузкой.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 sz="2200"/>
            </a:pPr>
            <a:r>
              <a:rPr kumimoji="0" lang="ru-RU" sz="1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Необходимость гибкой демографической политики</a:t>
            </a:r>
            <a:r>
              <a:rPr kumimoji="0" lang="ru-RU" sz="1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: Государствам требуется адаптировать меры под свои реалии: от стимулирования рождаемости до управления миграцией и поддержки пожилых.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 sz="2200"/>
            </a:pPr>
            <a:r>
              <a:rPr kumimoji="0" lang="ru-RU" sz="1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Междисциплинарный подход: </a:t>
            </a:r>
            <a:r>
              <a:rPr kumimoji="0" lang="ru-RU" sz="1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Для эффективного реагирования на демографические вызовы нужно соединение данных, технологий, политических решений и глобального сотрудничества.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ysClr val="window" lastClr="FFFFFF"/>
              </a:buClr>
              <a:buSzTx/>
              <a:buFont typeface="Arial" panose="020B0604020202020204" pitchFamily="34" charset="0"/>
              <a:buChar char="•"/>
              <a:tabLst/>
              <a:defRPr sz="2200"/>
            </a:pPr>
            <a:r>
              <a:rPr kumimoji="0" lang="ru-RU" sz="1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Фокус на устойчивое развитие: </a:t>
            </a:r>
            <a:r>
              <a:rPr kumimoji="0" lang="ru-RU" sz="1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Демография должна интегрироваться в стратегии устойчивого развития, обеспечивая баланс между потребностями населения и ресурсными возможностями.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847455-1AED-30BC-33D7-E5B422040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 l="23034" t="3522" r="21108" b="9155"/>
          <a:stretch>
            <a:fillRect/>
          </a:stretch>
        </p:blipFill>
        <p:spPr>
          <a:xfrm>
            <a:off x="214002" y="2917308"/>
            <a:ext cx="3344155" cy="32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4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800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Торт на день рождения, Детское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81766B-8830-FADB-DEB3-D31373796B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rcRect l="9055" t="176" r="4329" b="11634"/>
          <a:stretch>
            <a:fillRect/>
          </a:stretch>
        </p:blipFill>
        <p:spPr>
          <a:xfrm>
            <a:off x="223436" y="4506215"/>
            <a:ext cx="2263205" cy="207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694" y="111980"/>
            <a:ext cx="7773338" cy="1045821"/>
          </a:xfrm>
        </p:spPr>
        <p:txBody>
          <a:bodyPr>
            <a:normAutofit/>
          </a:bodyPr>
          <a:lstStyle/>
          <a:p>
            <a:r>
              <a:rPr lang="ru-RU" sz="3200" dirty="0"/>
              <a:t>Введение в демографию</a:t>
            </a:r>
          </a:p>
        </p:txBody>
      </p:sp>
      <p:graphicFrame>
        <p:nvGraphicFramePr>
          <p:cNvPr id="66" name="Content Placeholder 2">
            <a:extLst>
              <a:ext uri="{FF2B5EF4-FFF2-40B4-BE49-F238E27FC236}">
                <a16:creationId xmlns:a16="http://schemas.microsoft.com/office/drawing/2014/main" id="{E10AE4AB-C12E-F7A1-E32B-B340F4FAC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806773"/>
              </p:ext>
            </p:extLst>
          </p:nvPr>
        </p:nvGraphicFramePr>
        <p:xfrm>
          <a:off x="1213437" y="2058406"/>
          <a:ext cx="7772400" cy="4157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F52964BE-B78E-A737-3B8B-F0F0ED780F04}"/>
              </a:ext>
            </a:extLst>
          </p:cNvPr>
          <p:cNvSpPr txBox="1"/>
          <p:nvPr/>
        </p:nvSpPr>
        <p:spPr>
          <a:xfrm>
            <a:off x="2437305" y="12715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Понимание населения и его изменений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44C14A-406D-63BA-7D4F-90ADC3A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9144000" cy="7648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62" y="168356"/>
            <a:ext cx="7773338" cy="1128101"/>
          </a:xfrm>
        </p:spPr>
        <p:txBody>
          <a:bodyPr>
            <a:normAutofit/>
          </a:bodyPr>
          <a:lstStyle/>
          <a:p>
            <a:r>
              <a:rPr lang="ru-RU" sz="3200" dirty="0"/>
              <a:t>Ключевые понятия и источники данных в демографии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D674A1-6A57-12EF-932A-90A92FD56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027663"/>
              </p:ext>
            </p:extLst>
          </p:nvPr>
        </p:nvGraphicFramePr>
        <p:xfrm>
          <a:off x="635170" y="1743282"/>
          <a:ext cx="7872721" cy="3581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58A2999-C9DC-5A14-64F6-5C9F226AA179}"/>
              </a:ext>
            </a:extLst>
          </p:cNvPr>
          <p:cNvSpPr txBox="1"/>
          <p:nvPr/>
        </p:nvSpPr>
        <p:spPr>
          <a:xfrm>
            <a:off x="2549135" y="12964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Базовые элементы анализа населения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0376B6-89D6-EFFA-A1AF-72B39C153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898" y="1863030"/>
            <a:ext cx="3646450" cy="2360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58030"/>
            <a:ext cx="7773338" cy="960302"/>
          </a:xfrm>
        </p:spPr>
        <p:txBody>
          <a:bodyPr>
            <a:normAutofit fontScale="90000"/>
          </a:bodyPr>
          <a:lstStyle/>
          <a:p>
            <a:r>
              <a:rPr sz="3200" dirty="0" err="1"/>
              <a:t>Основные</a:t>
            </a:r>
            <a:r>
              <a:rPr sz="3200" dirty="0"/>
              <a:t> </a:t>
            </a:r>
            <a:r>
              <a:rPr sz="3200" dirty="0" err="1"/>
              <a:t>демографические</a:t>
            </a:r>
            <a:r>
              <a:rPr sz="3200" dirty="0"/>
              <a:t> </a:t>
            </a:r>
            <a:r>
              <a:rPr sz="3200" dirty="0" err="1"/>
              <a:t>процессы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37" y="1781615"/>
            <a:ext cx="5124459" cy="4671812"/>
          </a:xfrm>
        </p:spPr>
        <p:txBody>
          <a:bodyPr>
            <a:normAutofit fontScale="55000" lnSpcReduction="20000"/>
          </a:bodyPr>
          <a:lstStyle/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Рождаемость</a:t>
            </a:r>
            <a:r>
              <a:rPr dirty="0"/>
              <a:t>: </a:t>
            </a:r>
            <a:r>
              <a:rPr dirty="0" err="1"/>
              <a:t>Коэффициент</a:t>
            </a:r>
            <a:r>
              <a:rPr dirty="0"/>
              <a:t> </a:t>
            </a:r>
            <a:r>
              <a:rPr dirty="0" err="1"/>
              <a:t>рождаемости</a:t>
            </a:r>
            <a:r>
              <a:rPr dirty="0"/>
              <a:t> </a:t>
            </a:r>
            <a:r>
              <a:rPr dirty="0" err="1"/>
              <a:t>показывает</a:t>
            </a:r>
            <a:r>
              <a:rPr dirty="0"/>
              <a:t> </a:t>
            </a:r>
            <a:r>
              <a:rPr dirty="0" err="1"/>
              <a:t>число</a:t>
            </a:r>
            <a:r>
              <a:rPr dirty="0"/>
              <a:t> </a:t>
            </a:r>
            <a:r>
              <a:rPr dirty="0" err="1"/>
              <a:t>рождений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1000 </a:t>
            </a:r>
            <a:r>
              <a:rPr dirty="0" err="1"/>
              <a:t>человек</a:t>
            </a:r>
            <a:r>
              <a:rPr dirty="0"/>
              <a:t> в </a:t>
            </a:r>
            <a:r>
              <a:rPr dirty="0" err="1"/>
              <a:t>год</a:t>
            </a:r>
            <a:r>
              <a:rPr dirty="0"/>
              <a:t>.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зависит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социально-экономических</a:t>
            </a:r>
            <a:r>
              <a:rPr dirty="0"/>
              <a:t> и </a:t>
            </a:r>
            <a:r>
              <a:rPr dirty="0" err="1"/>
              <a:t>культурных</a:t>
            </a:r>
            <a:r>
              <a:rPr dirty="0"/>
              <a:t> </a:t>
            </a:r>
            <a:r>
              <a:rPr dirty="0" err="1"/>
              <a:t>факторов</a:t>
            </a:r>
            <a:r>
              <a:rPr dirty="0"/>
              <a:t> и </a:t>
            </a:r>
            <a:r>
              <a:rPr dirty="0" err="1"/>
              <a:t>варьируется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странам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Смертность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Коэффициент</a:t>
            </a:r>
            <a:r>
              <a:rPr dirty="0"/>
              <a:t> </a:t>
            </a:r>
            <a:r>
              <a:rPr dirty="0" err="1"/>
              <a:t>смертности</a:t>
            </a:r>
            <a:r>
              <a:rPr dirty="0"/>
              <a:t> </a:t>
            </a:r>
            <a:r>
              <a:rPr dirty="0" err="1"/>
              <a:t>отражает</a:t>
            </a:r>
            <a:r>
              <a:rPr dirty="0"/>
              <a:t> </a:t>
            </a:r>
            <a:r>
              <a:rPr dirty="0" err="1"/>
              <a:t>число</a:t>
            </a:r>
            <a:r>
              <a:rPr dirty="0"/>
              <a:t> </a:t>
            </a:r>
            <a:r>
              <a:rPr dirty="0" err="1"/>
              <a:t>умерших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1000 </a:t>
            </a:r>
            <a:r>
              <a:rPr dirty="0" err="1"/>
              <a:t>человек</a:t>
            </a:r>
            <a:r>
              <a:rPr dirty="0"/>
              <a:t> в </a:t>
            </a:r>
            <a:r>
              <a:rPr dirty="0" err="1"/>
              <a:t>год</a:t>
            </a:r>
            <a:r>
              <a:rPr dirty="0"/>
              <a:t>.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продолжительности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 и </a:t>
            </a:r>
            <a:r>
              <a:rPr dirty="0" err="1"/>
              <a:t>снижение</a:t>
            </a:r>
            <a:r>
              <a:rPr dirty="0"/>
              <a:t> </a:t>
            </a:r>
            <a:r>
              <a:rPr dirty="0" err="1"/>
              <a:t>младенческой</a:t>
            </a:r>
            <a:r>
              <a:rPr dirty="0"/>
              <a:t> </a:t>
            </a:r>
            <a:r>
              <a:rPr dirty="0" err="1"/>
              <a:t>смертности</a:t>
            </a:r>
            <a:r>
              <a:rPr dirty="0"/>
              <a:t> — </a:t>
            </a:r>
            <a:r>
              <a:rPr dirty="0" err="1"/>
              <a:t>важнейшие</a:t>
            </a:r>
            <a:r>
              <a:rPr dirty="0"/>
              <a:t> </a:t>
            </a:r>
            <a:r>
              <a:rPr dirty="0" err="1"/>
              <a:t>достижения</a:t>
            </a:r>
            <a:r>
              <a:rPr dirty="0"/>
              <a:t> </a:t>
            </a:r>
            <a:r>
              <a:rPr dirty="0" err="1"/>
              <a:t>последних</a:t>
            </a:r>
            <a:r>
              <a:rPr dirty="0"/>
              <a:t> </a:t>
            </a:r>
            <a:r>
              <a:rPr dirty="0" err="1"/>
              <a:t>десятилетий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Миграция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Миграционные</a:t>
            </a:r>
            <a:r>
              <a:rPr dirty="0"/>
              <a:t> </a:t>
            </a:r>
            <a:r>
              <a:rPr dirty="0" err="1"/>
              <a:t>потоки</a:t>
            </a:r>
            <a:r>
              <a:rPr dirty="0"/>
              <a:t> —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перемещения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регионами</a:t>
            </a:r>
            <a:r>
              <a:rPr dirty="0"/>
              <a:t> и </a:t>
            </a:r>
            <a:r>
              <a:rPr dirty="0" err="1"/>
              <a:t>странами</a:t>
            </a:r>
            <a:r>
              <a:rPr dirty="0"/>
              <a:t>.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бывают</a:t>
            </a:r>
            <a:r>
              <a:rPr dirty="0"/>
              <a:t> </a:t>
            </a:r>
            <a:r>
              <a:rPr dirty="0" err="1"/>
              <a:t>внутренними</a:t>
            </a:r>
            <a:r>
              <a:rPr dirty="0"/>
              <a:t> и </a:t>
            </a:r>
            <a:r>
              <a:rPr dirty="0" err="1"/>
              <a:t>международными</a:t>
            </a:r>
            <a:r>
              <a:rPr dirty="0"/>
              <a:t>, </a:t>
            </a:r>
            <a:r>
              <a:rPr dirty="0" err="1"/>
              <a:t>добровольными</a:t>
            </a:r>
            <a:r>
              <a:rPr dirty="0"/>
              <a:t> и </a:t>
            </a:r>
            <a:r>
              <a:rPr dirty="0" err="1"/>
              <a:t>вынужденными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Естественный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прирост</a:t>
            </a:r>
            <a:r>
              <a:rPr b="1" dirty="0"/>
              <a:t>: </a:t>
            </a:r>
            <a:r>
              <a:rPr dirty="0" err="1"/>
              <a:t>Разница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рождаемостью</a:t>
            </a:r>
            <a:r>
              <a:rPr dirty="0"/>
              <a:t> и </a:t>
            </a:r>
            <a:r>
              <a:rPr dirty="0" err="1"/>
              <a:t>смертностью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превышении</a:t>
            </a:r>
            <a:r>
              <a:rPr dirty="0"/>
              <a:t> </a:t>
            </a:r>
            <a:r>
              <a:rPr dirty="0" err="1"/>
              <a:t>рождаемости</a:t>
            </a:r>
            <a:r>
              <a:rPr dirty="0"/>
              <a:t> </a:t>
            </a:r>
            <a:r>
              <a:rPr dirty="0" err="1"/>
              <a:t>над</a:t>
            </a:r>
            <a:r>
              <a:rPr dirty="0"/>
              <a:t> </a:t>
            </a:r>
            <a:r>
              <a:rPr dirty="0" err="1"/>
              <a:t>смертностью</a:t>
            </a:r>
            <a:r>
              <a:rPr dirty="0"/>
              <a:t> </a:t>
            </a:r>
            <a:r>
              <a:rPr dirty="0" err="1"/>
              <a:t>население</a:t>
            </a:r>
            <a:r>
              <a:rPr dirty="0"/>
              <a:t> </a:t>
            </a:r>
            <a:r>
              <a:rPr dirty="0" err="1"/>
              <a:t>растёт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обратной</a:t>
            </a:r>
            <a:r>
              <a:rPr dirty="0"/>
              <a:t> </a:t>
            </a:r>
            <a:r>
              <a:rPr dirty="0" err="1"/>
              <a:t>ситуации</a:t>
            </a:r>
            <a:r>
              <a:rPr dirty="0"/>
              <a:t> — </a:t>
            </a:r>
            <a:r>
              <a:rPr dirty="0" err="1"/>
              <a:t>сокращается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Комплексное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взаимодействие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Эти</a:t>
            </a:r>
            <a:r>
              <a:rPr dirty="0"/>
              <a:t> </a:t>
            </a:r>
            <a:r>
              <a:rPr dirty="0" err="1"/>
              <a:t>процессы</a:t>
            </a:r>
            <a:r>
              <a:rPr dirty="0"/>
              <a:t> </a:t>
            </a:r>
            <a:r>
              <a:rPr dirty="0" err="1"/>
              <a:t>взаимосвязаны</a:t>
            </a:r>
            <a:r>
              <a:rPr dirty="0"/>
              <a:t>: </a:t>
            </a:r>
            <a:r>
              <a:rPr dirty="0" err="1"/>
              <a:t>миграция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компенсировать</a:t>
            </a:r>
            <a:r>
              <a:rPr dirty="0"/>
              <a:t> </a:t>
            </a:r>
            <a:r>
              <a:rPr dirty="0" err="1"/>
              <a:t>естественную</a:t>
            </a:r>
            <a:r>
              <a:rPr dirty="0"/>
              <a:t> </a:t>
            </a:r>
            <a:r>
              <a:rPr dirty="0" err="1"/>
              <a:t>убыль</a:t>
            </a:r>
            <a:r>
              <a:rPr dirty="0"/>
              <a:t>, а </a:t>
            </a:r>
            <a:r>
              <a:rPr dirty="0" err="1"/>
              <a:t>социальная</a:t>
            </a:r>
            <a:r>
              <a:rPr dirty="0"/>
              <a:t> </a:t>
            </a:r>
            <a:r>
              <a:rPr dirty="0" err="1"/>
              <a:t>политика</a:t>
            </a:r>
            <a:r>
              <a:rPr dirty="0"/>
              <a:t> </a:t>
            </a:r>
            <a:r>
              <a:rPr dirty="0" err="1"/>
              <a:t>влияет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рождаемость</a:t>
            </a:r>
            <a:r>
              <a:rPr dirty="0"/>
              <a:t> и </a:t>
            </a:r>
            <a:r>
              <a:rPr dirty="0" err="1"/>
              <a:t>смертность</a:t>
            </a:r>
            <a:r>
              <a:rPr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D3E30-3BA8-8F8D-B4D0-2405525D506E}"/>
              </a:ext>
            </a:extLst>
          </p:cNvPr>
          <p:cNvSpPr txBox="1"/>
          <p:nvPr/>
        </p:nvSpPr>
        <p:spPr>
          <a:xfrm>
            <a:off x="1486722" y="1062687"/>
            <a:ext cx="6532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Рождаемость, смертность, миграция, естественный прирост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85666"/>
            <a:ext cx="7773338" cy="907675"/>
          </a:xfrm>
        </p:spPr>
        <p:txBody>
          <a:bodyPr>
            <a:normAutofit/>
          </a:bodyPr>
          <a:lstStyle/>
          <a:p>
            <a:r>
              <a:rPr sz="3200" dirty="0" err="1"/>
              <a:t>Глобальные</a:t>
            </a:r>
            <a:r>
              <a:rPr sz="3200" dirty="0"/>
              <a:t> </a:t>
            </a:r>
            <a:r>
              <a:rPr sz="3200" dirty="0" err="1"/>
              <a:t>демографические</a:t>
            </a:r>
            <a:r>
              <a:rPr sz="3200" dirty="0"/>
              <a:t> </a:t>
            </a:r>
            <a:r>
              <a:rPr sz="3200" dirty="0" err="1"/>
              <a:t>тренды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227" y="1716946"/>
            <a:ext cx="5340500" cy="4960148"/>
          </a:xfrm>
        </p:spPr>
        <p:txBody>
          <a:bodyPr>
            <a:normAutofit fontScale="70000" lnSpcReduction="20000"/>
          </a:bodyPr>
          <a:lstStyle/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Старение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населения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многих</a:t>
            </a:r>
            <a:r>
              <a:rPr dirty="0"/>
              <a:t> </a:t>
            </a:r>
            <a:r>
              <a:rPr dirty="0" err="1"/>
              <a:t>странах</a:t>
            </a:r>
            <a:r>
              <a:rPr dirty="0"/>
              <a:t> </a:t>
            </a:r>
            <a:r>
              <a:rPr dirty="0" err="1"/>
              <a:t>доля</a:t>
            </a:r>
            <a:r>
              <a:rPr dirty="0"/>
              <a:t> </a:t>
            </a:r>
            <a:r>
              <a:rPr dirty="0" err="1"/>
              <a:t>людей</a:t>
            </a:r>
            <a:r>
              <a:rPr dirty="0"/>
              <a:t> </a:t>
            </a:r>
            <a:r>
              <a:rPr dirty="0" err="1"/>
              <a:t>старше</a:t>
            </a:r>
            <a:r>
              <a:rPr dirty="0"/>
              <a:t> 65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стремительно</a:t>
            </a:r>
            <a:r>
              <a:rPr dirty="0"/>
              <a:t> </a:t>
            </a:r>
            <a:r>
              <a:rPr dirty="0" err="1"/>
              <a:t>растёт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увеличивает</a:t>
            </a:r>
            <a:r>
              <a:rPr dirty="0"/>
              <a:t> </a:t>
            </a:r>
            <a:r>
              <a:rPr dirty="0" err="1"/>
              <a:t>нагрузку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пенсионные</a:t>
            </a:r>
            <a:r>
              <a:rPr dirty="0"/>
              <a:t> и </a:t>
            </a:r>
            <a:r>
              <a:rPr dirty="0" err="1"/>
              <a:t>медицинские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Демографический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взрыв</a:t>
            </a:r>
            <a:r>
              <a:rPr b="1" dirty="0">
                <a:solidFill>
                  <a:srgbClr val="002060"/>
                </a:solidFill>
              </a:rPr>
              <a:t> в </a:t>
            </a:r>
            <a:r>
              <a:rPr b="1" dirty="0" err="1">
                <a:solidFill>
                  <a:srgbClr val="002060"/>
                </a:solidFill>
              </a:rPr>
              <a:t>развивающихся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странах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/>
              <a:t>В </a:t>
            </a:r>
            <a:r>
              <a:rPr dirty="0" err="1"/>
              <a:t>некоторых</a:t>
            </a:r>
            <a:r>
              <a:rPr dirty="0"/>
              <a:t> </a:t>
            </a:r>
            <a:r>
              <a:rPr dirty="0" err="1"/>
              <a:t>странах</a:t>
            </a:r>
            <a:r>
              <a:rPr dirty="0"/>
              <a:t> </a:t>
            </a:r>
            <a:r>
              <a:rPr dirty="0" err="1"/>
              <a:t>Африки</a:t>
            </a:r>
            <a:r>
              <a:rPr dirty="0"/>
              <a:t> и </a:t>
            </a:r>
            <a:r>
              <a:rPr dirty="0" err="1"/>
              <a:t>Южной</a:t>
            </a:r>
            <a:r>
              <a:rPr dirty="0"/>
              <a:t> </a:t>
            </a:r>
            <a:r>
              <a:rPr dirty="0" err="1"/>
              <a:t>Азии</a:t>
            </a:r>
            <a:r>
              <a:rPr dirty="0"/>
              <a:t> </a:t>
            </a:r>
            <a:r>
              <a:rPr dirty="0" err="1"/>
              <a:t>рождаемость</a:t>
            </a:r>
            <a:r>
              <a:rPr dirty="0"/>
              <a:t> </a:t>
            </a:r>
            <a:r>
              <a:rPr dirty="0" err="1"/>
              <a:t>остаётся</a:t>
            </a:r>
            <a:r>
              <a:rPr dirty="0"/>
              <a:t> </a:t>
            </a:r>
            <a:r>
              <a:rPr dirty="0" err="1"/>
              <a:t>высокой</a:t>
            </a:r>
            <a:r>
              <a:rPr dirty="0"/>
              <a:t>, </a:t>
            </a:r>
            <a:r>
              <a:rPr dirty="0" err="1"/>
              <a:t>создавая</a:t>
            </a:r>
            <a:r>
              <a:rPr dirty="0"/>
              <a:t> </a:t>
            </a:r>
            <a:r>
              <a:rPr dirty="0" err="1"/>
              <a:t>потенциал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и </a:t>
            </a:r>
            <a:r>
              <a:rPr dirty="0" err="1"/>
              <a:t>риски</a:t>
            </a:r>
            <a:r>
              <a:rPr dirty="0"/>
              <a:t> </a:t>
            </a:r>
            <a:r>
              <a:rPr dirty="0" err="1"/>
              <a:t>перенаселения</a:t>
            </a:r>
            <a:r>
              <a:rPr dirty="0"/>
              <a:t> и </a:t>
            </a:r>
            <a:r>
              <a:rPr dirty="0" err="1"/>
              <a:t>нехватки</a:t>
            </a:r>
            <a:r>
              <a:rPr dirty="0"/>
              <a:t> </a:t>
            </a:r>
            <a:r>
              <a:rPr dirty="0" err="1"/>
              <a:t>ресурсов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Снижение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рождаемости</a:t>
            </a:r>
            <a:r>
              <a:rPr b="1" dirty="0">
                <a:solidFill>
                  <a:srgbClr val="002060"/>
                </a:solidFill>
              </a:rPr>
              <a:t> в </a:t>
            </a:r>
            <a:r>
              <a:rPr b="1" dirty="0" err="1">
                <a:solidFill>
                  <a:srgbClr val="002060"/>
                </a:solidFill>
              </a:rPr>
              <a:t>развитых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странах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Европа</a:t>
            </a:r>
            <a:r>
              <a:rPr dirty="0"/>
              <a:t>, </a:t>
            </a:r>
            <a:r>
              <a:rPr dirty="0" err="1"/>
              <a:t>Япония</a:t>
            </a:r>
            <a:r>
              <a:rPr dirty="0"/>
              <a:t> и </a:t>
            </a:r>
            <a:r>
              <a:rPr dirty="0" err="1"/>
              <a:t>Южная</a:t>
            </a:r>
            <a:r>
              <a:rPr dirty="0"/>
              <a:t> </a:t>
            </a:r>
            <a:r>
              <a:rPr dirty="0" err="1"/>
              <a:t>Корея</a:t>
            </a:r>
            <a:r>
              <a:rPr dirty="0"/>
              <a:t> </a:t>
            </a:r>
            <a:r>
              <a:rPr dirty="0" err="1"/>
              <a:t>демонстрируют</a:t>
            </a:r>
            <a:r>
              <a:rPr dirty="0"/>
              <a:t> </a:t>
            </a:r>
            <a:r>
              <a:rPr dirty="0" err="1"/>
              <a:t>устойчиво</a:t>
            </a:r>
            <a:r>
              <a:rPr dirty="0"/>
              <a:t> </a:t>
            </a:r>
            <a:r>
              <a:rPr dirty="0" err="1"/>
              <a:t>низкие</a:t>
            </a:r>
            <a:r>
              <a:rPr dirty="0"/>
              <a:t> </a:t>
            </a:r>
            <a:r>
              <a:rPr dirty="0" err="1"/>
              <a:t>показатели</a:t>
            </a:r>
            <a:r>
              <a:rPr dirty="0"/>
              <a:t> </a:t>
            </a:r>
            <a:r>
              <a:rPr dirty="0" err="1"/>
              <a:t>рождаемости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ведёт</a:t>
            </a:r>
            <a:r>
              <a:rPr dirty="0"/>
              <a:t> к </a:t>
            </a:r>
            <a:r>
              <a:rPr dirty="0" err="1"/>
              <a:t>депопуляции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Урбанизация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Более</a:t>
            </a:r>
            <a:r>
              <a:rPr dirty="0"/>
              <a:t> 58 %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мира</a:t>
            </a:r>
            <a:r>
              <a:rPr dirty="0"/>
              <a:t> </a:t>
            </a:r>
            <a:r>
              <a:rPr dirty="0" err="1"/>
              <a:t>уже</a:t>
            </a:r>
            <a:r>
              <a:rPr dirty="0"/>
              <a:t> </a:t>
            </a:r>
            <a:r>
              <a:rPr dirty="0" err="1"/>
              <a:t>живёт</a:t>
            </a:r>
            <a:r>
              <a:rPr dirty="0"/>
              <a:t> в </a:t>
            </a:r>
            <a:r>
              <a:rPr dirty="0" err="1"/>
              <a:t>городах</a:t>
            </a:r>
            <a:r>
              <a:rPr dirty="0"/>
              <a:t>. К 2050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доля</a:t>
            </a:r>
            <a:r>
              <a:rPr dirty="0"/>
              <a:t> </a:t>
            </a:r>
            <a:r>
              <a:rPr dirty="0" err="1"/>
              <a:t>городских</a:t>
            </a:r>
            <a:r>
              <a:rPr dirty="0"/>
              <a:t> </a:t>
            </a:r>
            <a:r>
              <a:rPr dirty="0" err="1"/>
              <a:t>жителей</a:t>
            </a:r>
            <a:r>
              <a:rPr dirty="0"/>
              <a:t> </a:t>
            </a:r>
            <a:r>
              <a:rPr dirty="0" err="1"/>
              <a:t>достигнет</a:t>
            </a:r>
            <a:r>
              <a:rPr dirty="0"/>
              <a:t> 70 %.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Глобальные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различия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/>
              <a:t>Разные </a:t>
            </a:r>
            <a:r>
              <a:rPr dirty="0" err="1"/>
              <a:t>регионы</a:t>
            </a:r>
            <a:r>
              <a:rPr dirty="0"/>
              <a:t> </a:t>
            </a:r>
            <a:r>
              <a:rPr dirty="0" err="1"/>
              <a:t>находятся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разных</a:t>
            </a:r>
            <a:r>
              <a:rPr dirty="0"/>
              <a:t> </a:t>
            </a:r>
            <a:r>
              <a:rPr dirty="0" err="1"/>
              <a:t>стадиях</a:t>
            </a:r>
            <a:r>
              <a:rPr dirty="0"/>
              <a:t> </a:t>
            </a:r>
            <a:r>
              <a:rPr dirty="0" err="1"/>
              <a:t>демографического</a:t>
            </a:r>
            <a:r>
              <a:rPr dirty="0"/>
              <a:t> </a:t>
            </a:r>
            <a:r>
              <a:rPr dirty="0" err="1"/>
              <a:t>перехода</a:t>
            </a:r>
            <a:r>
              <a:rPr dirty="0"/>
              <a:t>: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высокого</a:t>
            </a:r>
            <a:r>
              <a:rPr dirty="0"/>
              <a:t> </a:t>
            </a:r>
            <a:r>
              <a:rPr dirty="0" err="1"/>
              <a:t>прироста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стабилизации</a:t>
            </a:r>
            <a:r>
              <a:rPr dirty="0"/>
              <a:t> и </a:t>
            </a:r>
            <a:r>
              <a:rPr dirty="0" err="1"/>
              <a:t>убыли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F11CF-91EC-7D96-454D-5BC124A32F26}"/>
              </a:ext>
            </a:extLst>
          </p:cNvPr>
          <p:cNvSpPr txBox="1"/>
          <p:nvPr/>
        </p:nvSpPr>
        <p:spPr>
          <a:xfrm>
            <a:off x="1545928" y="937659"/>
            <a:ext cx="6335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Современные вызовы и трансформации населения мира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6C0D9A-6FF4-5A06-2D46-1E4A4618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" y="3812754"/>
            <a:ext cx="3481106" cy="27190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25137"/>
            <a:ext cx="7773338" cy="1065557"/>
          </a:xfrm>
        </p:spPr>
        <p:txBody>
          <a:bodyPr>
            <a:normAutofit/>
          </a:bodyPr>
          <a:lstStyle/>
          <a:p>
            <a:r>
              <a:rPr lang="ru-RU" sz="3200" dirty="0"/>
              <a:t>Региональные особенности демографических процессов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18" y="1768458"/>
            <a:ext cx="5083941" cy="4915214"/>
          </a:xfrm>
        </p:spPr>
        <p:txBody>
          <a:bodyPr>
            <a:normAutofit fontScale="62500" lnSpcReduction="20000"/>
          </a:bodyPr>
          <a:lstStyle/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Развитые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страны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старение</a:t>
            </a:r>
            <a:r>
              <a:rPr dirty="0"/>
              <a:t> и </a:t>
            </a:r>
            <a:r>
              <a:rPr dirty="0" err="1"/>
              <a:t>депопуляция</a:t>
            </a:r>
            <a:r>
              <a:rPr dirty="0"/>
              <a:t>: </a:t>
            </a:r>
            <a:r>
              <a:rPr dirty="0" err="1"/>
              <a:t>Характеризуются</a:t>
            </a:r>
            <a:r>
              <a:rPr dirty="0"/>
              <a:t> </a:t>
            </a:r>
            <a:r>
              <a:rPr dirty="0" err="1"/>
              <a:t>низкой</a:t>
            </a:r>
            <a:r>
              <a:rPr dirty="0"/>
              <a:t> </a:t>
            </a:r>
            <a:r>
              <a:rPr dirty="0" err="1"/>
              <a:t>рождаемостью</a:t>
            </a:r>
            <a:r>
              <a:rPr dirty="0"/>
              <a:t>, </a:t>
            </a:r>
            <a:r>
              <a:rPr dirty="0" err="1"/>
              <a:t>высокой</a:t>
            </a:r>
            <a:r>
              <a:rPr dirty="0"/>
              <a:t> </a:t>
            </a:r>
            <a:r>
              <a:rPr dirty="0" err="1"/>
              <a:t>продолжительностью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 и </a:t>
            </a:r>
            <a:r>
              <a:rPr dirty="0" err="1"/>
              <a:t>ростом</a:t>
            </a:r>
            <a:r>
              <a:rPr dirty="0"/>
              <a:t> </a:t>
            </a:r>
            <a:r>
              <a:rPr dirty="0" err="1"/>
              <a:t>доли</a:t>
            </a:r>
            <a:r>
              <a:rPr dirty="0"/>
              <a:t> </a:t>
            </a:r>
            <a:r>
              <a:rPr dirty="0" err="1"/>
              <a:t>пожилого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. </a:t>
            </a:r>
            <a:r>
              <a:rPr dirty="0" err="1"/>
              <a:t>Пример</a:t>
            </a:r>
            <a:r>
              <a:rPr dirty="0"/>
              <a:t> — </a:t>
            </a:r>
            <a:r>
              <a:rPr dirty="0" err="1"/>
              <a:t>Япония</a:t>
            </a:r>
            <a:r>
              <a:rPr dirty="0"/>
              <a:t>, </a:t>
            </a:r>
            <a:r>
              <a:rPr dirty="0" err="1"/>
              <a:t>Германия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Развивающиеся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страны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быстрый</a:t>
            </a:r>
            <a:r>
              <a:rPr dirty="0"/>
              <a:t> </a:t>
            </a:r>
            <a:r>
              <a:rPr dirty="0" err="1"/>
              <a:t>прирост</a:t>
            </a:r>
            <a:r>
              <a:rPr dirty="0"/>
              <a:t>: </a:t>
            </a:r>
            <a:r>
              <a:rPr dirty="0" err="1"/>
              <a:t>Высокая</a:t>
            </a:r>
            <a:r>
              <a:rPr dirty="0"/>
              <a:t> </a:t>
            </a:r>
            <a:r>
              <a:rPr dirty="0" err="1"/>
              <a:t>рождаемость</a:t>
            </a:r>
            <a:r>
              <a:rPr dirty="0"/>
              <a:t>, </a:t>
            </a:r>
            <a:r>
              <a:rPr dirty="0" err="1"/>
              <a:t>снижение</a:t>
            </a:r>
            <a:r>
              <a:rPr dirty="0"/>
              <a:t> </a:t>
            </a:r>
            <a:r>
              <a:rPr dirty="0" err="1"/>
              <a:t>смертности</a:t>
            </a:r>
            <a:r>
              <a:rPr dirty="0"/>
              <a:t>, </a:t>
            </a:r>
            <a:r>
              <a:rPr dirty="0" err="1"/>
              <a:t>молодая</a:t>
            </a:r>
            <a:r>
              <a:rPr dirty="0"/>
              <a:t> </a:t>
            </a:r>
            <a:r>
              <a:rPr dirty="0" err="1"/>
              <a:t>структура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. </a:t>
            </a:r>
            <a:r>
              <a:rPr dirty="0" err="1"/>
              <a:t>Пример</a:t>
            </a:r>
            <a:r>
              <a:rPr dirty="0"/>
              <a:t> — </a:t>
            </a:r>
            <a:r>
              <a:rPr dirty="0" err="1"/>
              <a:t>Нигерия</a:t>
            </a:r>
            <a:r>
              <a:rPr dirty="0"/>
              <a:t>, </a:t>
            </a:r>
            <a:r>
              <a:rPr dirty="0" err="1"/>
              <a:t>Пакистан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Гигиенические</a:t>
            </a:r>
            <a:r>
              <a:rPr b="1" dirty="0">
                <a:solidFill>
                  <a:srgbClr val="002060"/>
                </a:solidFill>
              </a:rPr>
              <a:t> и </a:t>
            </a:r>
            <a:r>
              <a:rPr b="1" dirty="0" err="1">
                <a:solidFill>
                  <a:srgbClr val="002060"/>
                </a:solidFill>
              </a:rPr>
              <a:t>медицинские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различия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Развитые</a:t>
            </a:r>
            <a:r>
              <a:rPr dirty="0"/>
              <a:t> </a:t>
            </a:r>
            <a:r>
              <a:rPr dirty="0" err="1"/>
              <a:t>страны</a:t>
            </a:r>
            <a:r>
              <a:rPr dirty="0"/>
              <a:t> </a:t>
            </a:r>
            <a:r>
              <a:rPr dirty="0" err="1"/>
              <a:t>обеспечивают</a:t>
            </a:r>
            <a:r>
              <a:rPr dirty="0"/>
              <a:t> </a:t>
            </a:r>
            <a:r>
              <a:rPr dirty="0" err="1"/>
              <a:t>доступ</a:t>
            </a:r>
            <a:r>
              <a:rPr dirty="0"/>
              <a:t> к </a:t>
            </a:r>
            <a:r>
              <a:rPr dirty="0" err="1"/>
              <a:t>медицинским</a:t>
            </a:r>
            <a:r>
              <a:rPr dirty="0"/>
              <a:t> </a:t>
            </a:r>
            <a:r>
              <a:rPr dirty="0" err="1"/>
              <a:t>услугам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снижает</a:t>
            </a:r>
            <a:r>
              <a:rPr dirty="0"/>
              <a:t> </a:t>
            </a:r>
            <a:r>
              <a:rPr dirty="0" err="1"/>
              <a:t>смертность</a:t>
            </a:r>
            <a:r>
              <a:rPr dirty="0"/>
              <a:t>. </a:t>
            </a:r>
            <a:r>
              <a:rPr dirty="0" err="1"/>
              <a:t>Развивающиеся</a:t>
            </a:r>
            <a:r>
              <a:rPr dirty="0"/>
              <a:t> </a:t>
            </a:r>
            <a:r>
              <a:rPr dirty="0" err="1"/>
              <a:t>страны</a:t>
            </a:r>
            <a:r>
              <a:rPr dirty="0"/>
              <a:t> </a:t>
            </a:r>
            <a:r>
              <a:rPr dirty="0" err="1"/>
              <a:t>испытывают</a:t>
            </a:r>
            <a:r>
              <a:rPr dirty="0"/>
              <a:t> </a:t>
            </a:r>
            <a:r>
              <a:rPr dirty="0" err="1"/>
              <a:t>нехватку</a:t>
            </a:r>
            <a:r>
              <a:rPr dirty="0"/>
              <a:t> </a:t>
            </a:r>
            <a:r>
              <a:rPr dirty="0" err="1"/>
              <a:t>ресурсов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Миграционный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фактор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Развитые</a:t>
            </a:r>
            <a:r>
              <a:rPr dirty="0"/>
              <a:t> </a:t>
            </a:r>
            <a:r>
              <a:rPr dirty="0" err="1"/>
              <a:t>страны</a:t>
            </a:r>
            <a:r>
              <a:rPr dirty="0"/>
              <a:t> </a:t>
            </a:r>
            <a:r>
              <a:rPr dirty="0" err="1"/>
              <a:t>притягивают</a:t>
            </a:r>
            <a:r>
              <a:rPr dirty="0"/>
              <a:t> </a:t>
            </a:r>
            <a:r>
              <a:rPr dirty="0" err="1"/>
              <a:t>мигрантов</a:t>
            </a:r>
            <a:r>
              <a:rPr dirty="0"/>
              <a:t>, </a:t>
            </a:r>
            <a:r>
              <a:rPr dirty="0" err="1"/>
              <a:t>компенсируя</a:t>
            </a:r>
            <a:r>
              <a:rPr dirty="0"/>
              <a:t> </a:t>
            </a:r>
            <a:r>
              <a:rPr dirty="0" err="1"/>
              <a:t>демографическую</a:t>
            </a:r>
            <a:r>
              <a:rPr dirty="0"/>
              <a:t> </a:t>
            </a:r>
            <a:r>
              <a:rPr dirty="0" err="1"/>
              <a:t>убыль</a:t>
            </a:r>
            <a:r>
              <a:rPr dirty="0"/>
              <a:t>. </a:t>
            </a:r>
            <a:r>
              <a:rPr dirty="0" err="1"/>
              <a:t>Развивающиеся</a:t>
            </a:r>
            <a:r>
              <a:rPr dirty="0"/>
              <a:t> — </a:t>
            </a:r>
            <a:r>
              <a:rPr dirty="0" err="1"/>
              <a:t>источники</a:t>
            </a:r>
            <a:r>
              <a:rPr dirty="0"/>
              <a:t> </a:t>
            </a:r>
            <a:r>
              <a:rPr dirty="0" err="1"/>
              <a:t>эмиграции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Географическая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неравномерность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Население</a:t>
            </a:r>
            <a:r>
              <a:rPr dirty="0"/>
              <a:t> </a:t>
            </a:r>
            <a:r>
              <a:rPr dirty="0" err="1"/>
              <a:t>сконцентрировано</a:t>
            </a:r>
            <a:r>
              <a:rPr dirty="0"/>
              <a:t> в </a:t>
            </a:r>
            <a:r>
              <a:rPr dirty="0" err="1"/>
              <a:t>отдельных</a:t>
            </a:r>
            <a:r>
              <a:rPr dirty="0"/>
              <a:t> </a:t>
            </a:r>
            <a:r>
              <a:rPr dirty="0" err="1"/>
              <a:t>регионах</a:t>
            </a:r>
            <a:r>
              <a:rPr dirty="0"/>
              <a:t> — </a:t>
            </a:r>
            <a:r>
              <a:rPr dirty="0" err="1"/>
              <a:t>мегаполисы</a:t>
            </a:r>
            <a:r>
              <a:rPr dirty="0"/>
              <a:t> в </a:t>
            </a:r>
            <a:r>
              <a:rPr dirty="0" err="1"/>
              <a:t>развитых</a:t>
            </a:r>
            <a:r>
              <a:rPr dirty="0"/>
              <a:t> </a:t>
            </a:r>
            <a:r>
              <a:rPr dirty="0" err="1"/>
              <a:t>странах</a:t>
            </a:r>
            <a:r>
              <a:rPr dirty="0"/>
              <a:t> и </a:t>
            </a:r>
            <a:r>
              <a:rPr dirty="0" err="1"/>
              <a:t>плотные</a:t>
            </a:r>
            <a:r>
              <a:rPr dirty="0"/>
              <a:t> </a:t>
            </a:r>
            <a:r>
              <a:rPr dirty="0" err="1"/>
              <a:t>агломерации</a:t>
            </a:r>
            <a:r>
              <a:rPr dirty="0"/>
              <a:t> в </a:t>
            </a:r>
            <a:r>
              <a:rPr dirty="0" err="1"/>
              <a:t>странах</a:t>
            </a:r>
            <a:r>
              <a:rPr dirty="0"/>
              <a:t> </a:t>
            </a:r>
            <a:r>
              <a:rPr dirty="0" err="1"/>
              <a:t>Юга</a:t>
            </a:r>
            <a:r>
              <a:rPr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D95F2-72FC-8D5E-A144-96CFE1585EF2}"/>
              </a:ext>
            </a:extLst>
          </p:cNvPr>
          <p:cNvSpPr txBox="1"/>
          <p:nvPr/>
        </p:nvSpPr>
        <p:spPr>
          <a:xfrm>
            <a:off x="2128117" y="1070323"/>
            <a:ext cx="533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Сравнение развитых и развивающихся стран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2C7EC-D8D5-B812-2499-F8E348E0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712" y="2243487"/>
            <a:ext cx="3638285" cy="3807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05401"/>
            <a:ext cx="7773338" cy="874783"/>
          </a:xfrm>
        </p:spPr>
        <p:txBody>
          <a:bodyPr>
            <a:normAutofit fontScale="90000"/>
          </a:bodyPr>
          <a:lstStyle/>
          <a:p>
            <a:r>
              <a:rPr sz="3200" dirty="0" err="1"/>
              <a:t>Миграционные</a:t>
            </a:r>
            <a:r>
              <a:rPr sz="3200" dirty="0"/>
              <a:t> </a:t>
            </a:r>
            <a:r>
              <a:rPr sz="3200" dirty="0" err="1"/>
              <a:t>процессы</a:t>
            </a:r>
            <a:r>
              <a:rPr sz="3200" dirty="0"/>
              <a:t> и </a:t>
            </a:r>
            <a:r>
              <a:rPr sz="3200" dirty="0" err="1"/>
              <a:t>их</a:t>
            </a:r>
            <a:r>
              <a:rPr sz="3200" dirty="0"/>
              <a:t> </a:t>
            </a:r>
            <a:r>
              <a:rPr sz="3200" dirty="0" err="1"/>
              <a:t>география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432112"/>
            <a:ext cx="5574276" cy="5190564"/>
          </a:xfrm>
        </p:spPr>
        <p:txBody>
          <a:bodyPr>
            <a:normAutofit fontScale="70000" lnSpcReduction="20000"/>
          </a:bodyPr>
          <a:lstStyle/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Внутренняя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миграция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Перемещения</a:t>
            </a:r>
            <a:r>
              <a:rPr dirty="0"/>
              <a:t> </a:t>
            </a:r>
            <a:r>
              <a:rPr dirty="0" err="1"/>
              <a:t>внутри</a:t>
            </a:r>
            <a:r>
              <a:rPr dirty="0"/>
              <a:t> </a:t>
            </a:r>
            <a:r>
              <a:rPr dirty="0" err="1"/>
              <a:t>одной</a:t>
            </a:r>
            <a:r>
              <a:rPr dirty="0"/>
              <a:t> </a:t>
            </a:r>
            <a:r>
              <a:rPr dirty="0" err="1"/>
              <a:t>страны</a:t>
            </a:r>
            <a:r>
              <a:rPr dirty="0"/>
              <a:t>: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сёл</a:t>
            </a:r>
            <a:r>
              <a:rPr dirty="0"/>
              <a:t> в </a:t>
            </a:r>
            <a:r>
              <a:rPr dirty="0" err="1"/>
              <a:t>города</a:t>
            </a:r>
            <a:r>
              <a:rPr dirty="0"/>
              <a:t>,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регионами</a:t>
            </a:r>
            <a:r>
              <a:rPr dirty="0"/>
              <a:t>.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обусловлены</a:t>
            </a:r>
            <a:r>
              <a:rPr dirty="0"/>
              <a:t> </a:t>
            </a:r>
            <a:r>
              <a:rPr dirty="0" err="1"/>
              <a:t>экономическими</a:t>
            </a:r>
            <a:r>
              <a:rPr dirty="0"/>
              <a:t>, </a:t>
            </a:r>
            <a:r>
              <a:rPr dirty="0" err="1"/>
              <a:t>климатическими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инфраструктурными</a:t>
            </a:r>
            <a:r>
              <a:rPr dirty="0"/>
              <a:t> </a:t>
            </a:r>
            <a:r>
              <a:rPr dirty="0" err="1"/>
              <a:t>причинами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Международная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миграция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Перемещения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странами</a:t>
            </a:r>
            <a:r>
              <a:rPr dirty="0"/>
              <a:t>. </a:t>
            </a:r>
            <a:r>
              <a:rPr dirty="0" err="1"/>
              <a:t>Крупнейшие</a:t>
            </a:r>
            <a:r>
              <a:rPr dirty="0"/>
              <a:t> </a:t>
            </a:r>
            <a:r>
              <a:rPr dirty="0" err="1"/>
              <a:t>потоки</a:t>
            </a:r>
            <a:r>
              <a:rPr dirty="0"/>
              <a:t> —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стран</a:t>
            </a:r>
            <a:r>
              <a:rPr dirty="0"/>
              <a:t> с </a:t>
            </a:r>
            <a:r>
              <a:rPr dirty="0" err="1"/>
              <a:t>низким</a:t>
            </a:r>
            <a:r>
              <a:rPr dirty="0"/>
              <a:t> </a:t>
            </a:r>
            <a:r>
              <a:rPr dirty="0" err="1"/>
              <a:t>доходом</a:t>
            </a:r>
            <a:r>
              <a:rPr dirty="0"/>
              <a:t> в </a:t>
            </a:r>
            <a:r>
              <a:rPr dirty="0" err="1"/>
              <a:t>развитые</a:t>
            </a:r>
            <a:r>
              <a:rPr dirty="0"/>
              <a:t> </a:t>
            </a:r>
            <a:r>
              <a:rPr dirty="0" err="1"/>
              <a:t>государства</a:t>
            </a:r>
            <a:r>
              <a:rPr dirty="0"/>
              <a:t>, </a:t>
            </a:r>
            <a:r>
              <a:rPr dirty="0" err="1"/>
              <a:t>особенно</a:t>
            </a:r>
            <a:r>
              <a:rPr dirty="0"/>
              <a:t> в ЕС, США и </a:t>
            </a:r>
            <a:r>
              <a:rPr dirty="0" err="1"/>
              <a:t>страны</a:t>
            </a:r>
            <a:r>
              <a:rPr dirty="0"/>
              <a:t> </a:t>
            </a:r>
            <a:r>
              <a:rPr dirty="0" err="1"/>
              <a:t>Персидского</a:t>
            </a:r>
            <a:r>
              <a:rPr dirty="0"/>
              <a:t> </a:t>
            </a:r>
            <a:r>
              <a:rPr dirty="0" err="1"/>
              <a:t>залива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Причины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миграции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Работа</a:t>
            </a:r>
            <a:r>
              <a:rPr dirty="0"/>
              <a:t>, </a:t>
            </a:r>
            <a:r>
              <a:rPr dirty="0" err="1"/>
              <a:t>образование</a:t>
            </a:r>
            <a:r>
              <a:rPr dirty="0"/>
              <a:t>, </a:t>
            </a:r>
            <a:r>
              <a:rPr dirty="0" err="1"/>
              <a:t>войны</a:t>
            </a:r>
            <a:r>
              <a:rPr dirty="0"/>
              <a:t>, </a:t>
            </a:r>
            <a:r>
              <a:rPr dirty="0" err="1"/>
              <a:t>политические</a:t>
            </a:r>
            <a:r>
              <a:rPr dirty="0"/>
              <a:t> </a:t>
            </a:r>
            <a:r>
              <a:rPr dirty="0" err="1"/>
              <a:t>конфликты</a:t>
            </a:r>
            <a:r>
              <a:rPr dirty="0"/>
              <a:t>, </a:t>
            </a:r>
            <a:r>
              <a:rPr dirty="0" err="1"/>
              <a:t>климатические</a:t>
            </a:r>
            <a:r>
              <a:rPr dirty="0"/>
              <a:t> </a:t>
            </a:r>
            <a:r>
              <a:rPr dirty="0" err="1"/>
              <a:t>катастрофы</a:t>
            </a:r>
            <a:r>
              <a:rPr dirty="0"/>
              <a:t>. </a:t>
            </a:r>
            <a:r>
              <a:rPr dirty="0" err="1"/>
              <a:t>Экономические</a:t>
            </a:r>
            <a:r>
              <a:rPr dirty="0"/>
              <a:t> </a:t>
            </a:r>
            <a:r>
              <a:rPr dirty="0" err="1"/>
              <a:t>причины</a:t>
            </a:r>
            <a:r>
              <a:rPr dirty="0"/>
              <a:t> </a:t>
            </a:r>
            <a:r>
              <a:rPr dirty="0" err="1"/>
              <a:t>преобладают</a:t>
            </a:r>
            <a:r>
              <a:rPr dirty="0"/>
              <a:t> в </a:t>
            </a:r>
            <a:r>
              <a:rPr dirty="0" err="1"/>
              <a:t>мирное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Последствия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миграции</a:t>
            </a:r>
            <a:r>
              <a:rPr dirty="0"/>
              <a:t>: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стран-реципиентов</a:t>
            </a:r>
            <a:r>
              <a:rPr dirty="0"/>
              <a:t> —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рабочей</a:t>
            </a:r>
            <a:r>
              <a:rPr dirty="0"/>
              <a:t> </a:t>
            </a:r>
            <a:r>
              <a:rPr dirty="0" err="1"/>
              <a:t>силы</a:t>
            </a:r>
            <a:r>
              <a:rPr dirty="0"/>
              <a:t> и </a:t>
            </a:r>
            <a:r>
              <a:rPr dirty="0" err="1"/>
              <a:t>культурное</a:t>
            </a:r>
            <a:r>
              <a:rPr dirty="0"/>
              <a:t> </a:t>
            </a:r>
            <a:r>
              <a:rPr dirty="0" err="1"/>
              <a:t>разнообразие</a:t>
            </a:r>
            <a:r>
              <a:rPr dirty="0"/>
              <a:t>.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стран-источников</a:t>
            </a:r>
            <a:r>
              <a:rPr dirty="0"/>
              <a:t> — </a:t>
            </a:r>
            <a:r>
              <a:rPr dirty="0" err="1"/>
              <a:t>утечка</a:t>
            </a:r>
            <a:r>
              <a:rPr dirty="0"/>
              <a:t> </a:t>
            </a:r>
            <a:r>
              <a:rPr dirty="0" err="1"/>
              <a:t>мозгов</a:t>
            </a:r>
            <a:r>
              <a:rPr dirty="0"/>
              <a:t>, </a:t>
            </a:r>
            <a:r>
              <a:rPr dirty="0" err="1"/>
              <a:t>снижение</a:t>
            </a:r>
            <a:r>
              <a:rPr dirty="0"/>
              <a:t> </a:t>
            </a:r>
            <a:r>
              <a:rPr dirty="0" err="1"/>
              <a:t>давления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ресурсы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География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потоков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Крупнейшие</a:t>
            </a:r>
            <a:r>
              <a:rPr dirty="0"/>
              <a:t> </a:t>
            </a:r>
            <a:r>
              <a:rPr dirty="0" err="1"/>
              <a:t>направления</a:t>
            </a:r>
            <a:r>
              <a:rPr dirty="0"/>
              <a:t>: </a:t>
            </a:r>
            <a:r>
              <a:rPr dirty="0" err="1"/>
              <a:t>Латинская</a:t>
            </a:r>
            <a:r>
              <a:rPr dirty="0"/>
              <a:t> </a:t>
            </a:r>
            <a:r>
              <a:rPr dirty="0" err="1"/>
              <a:t>Америка</a:t>
            </a:r>
            <a:r>
              <a:rPr dirty="0"/>
              <a:t> → США, </a:t>
            </a:r>
            <a:r>
              <a:rPr dirty="0" err="1"/>
              <a:t>Африка</a:t>
            </a:r>
            <a:r>
              <a:rPr dirty="0"/>
              <a:t> и </a:t>
            </a:r>
            <a:r>
              <a:rPr dirty="0" err="1"/>
              <a:t>Ближний</a:t>
            </a:r>
            <a:r>
              <a:rPr dirty="0"/>
              <a:t> </a:t>
            </a:r>
            <a:r>
              <a:rPr dirty="0" err="1"/>
              <a:t>Восток</a:t>
            </a:r>
            <a:r>
              <a:rPr dirty="0"/>
              <a:t> → </a:t>
            </a:r>
            <a:r>
              <a:rPr dirty="0" err="1"/>
              <a:t>Европа</a:t>
            </a:r>
            <a:r>
              <a:rPr dirty="0"/>
              <a:t>, </a:t>
            </a:r>
            <a:r>
              <a:rPr dirty="0" err="1"/>
              <a:t>Юго-Восточная</a:t>
            </a:r>
            <a:r>
              <a:rPr dirty="0"/>
              <a:t> </a:t>
            </a:r>
            <a:r>
              <a:rPr dirty="0" err="1"/>
              <a:t>Азия</a:t>
            </a:r>
            <a:r>
              <a:rPr dirty="0"/>
              <a:t> → </a:t>
            </a:r>
            <a:r>
              <a:rPr dirty="0" err="1"/>
              <a:t>Австралия</a:t>
            </a:r>
            <a:r>
              <a:rPr dirty="0"/>
              <a:t>, </a:t>
            </a:r>
            <a:r>
              <a:rPr dirty="0" err="1"/>
              <a:t>Канада</a:t>
            </a:r>
            <a:r>
              <a:rPr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182D6-1571-626D-5824-C702776880FF}"/>
              </a:ext>
            </a:extLst>
          </p:cNvPr>
          <p:cNvSpPr txBox="1"/>
          <p:nvPr/>
        </p:nvSpPr>
        <p:spPr>
          <a:xfrm>
            <a:off x="1983392" y="795518"/>
            <a:ext cx="5292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Внутренняя и международная миграция населения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240E97-DBBF-AC7C-0277-E6F1994E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8" y="1519762"/>
            <a:ext cx="3327632" cy="2800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70" y="131717"/>
            <a:ext cx="8254739" cy="1355006"/>
          </a:xfrm>
        </p:spPr>
        <p:txBody>
          <a:bodyPr>
            <a:normAutofit/>
          </a:bodyPr>
          <a:lstStyle/>
          <a:p>
            <a:r>
              <a:rPr sz="3200" dirty="0" err="1"/>
              <a:t>Геодемография</a:t>
            </a:r>
            <a:r>
              <a:rPr sz="3200" dirty="0"/>
              <a:t> </a:t>
            </a:r>
            <a:r>
              <a:rPr sz="3200" dirty="0" err="1"/>
              <a:t>Беларуси</a:t>
            </a:r>
            <a:r>
              <a:rPr sz="3200" dirty="0"/>
              <a:t>: </a:t>
            </a:r>
            <a:r>
              <a:rPr sz="3200" dirty="0" err="1"/>
              <a:t>Региональные</a:t>
            </a:r>
            <a:r>
              <a:rPr sz="3200" dirty="0"/>
              <a:t> </a:t>
            </a:r>
            <a:r>
              <a:rPr sz="3200" dirty="0" err="1"/>
              <a:t>различия</a:t>
            </a:r>
            <a:r>
              <a:rPr sz="3200" dirty="0"/>
              <a:t> и </a:t>
            </a:r>
            <a:r>
              <a:rPr sz="3200" dirty="0" err="1"/>
              <a:t>миграционные</a:t>
            </a:r>
            <a:r>
              <a:rPr sz="3200" dirty="0"/>
              <a:t> </a:t>
            </a:r>
            <a:r>
              <a:rPr sz="3200" dirty="0" err="1"/>
              <a:t>потоки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70" y="1845716"/>
            <a:ext cx="4262813" cy="4831378"/>
          </a:xfrm>
        </p:spPr>
        <p:txBody>
          <a:bodyPr>
            <a:normAutofit fontScale="55000" lnSpcReduction="20000"/>
          </a:bodyPr>
          <a:lstStyle/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Численность</a:t>
            </a:r>
            <a:r>
              <a:rPr b="1" dirty="0">
                <a:solidFill>
                  <a:srgbClr val="002060"/>
                </a:solidFill>
              </a:rPr>
              <a:t> и </a:t>
            </a:r>
            <a:r>
              <a:rPr b="1" dirty="0" err="1">
                <a:solidFill>
                  <a:srgbClr val="002060"/>
                </a:solidFill>
              </a:rPr>
              <a:t>расселение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На</a:t>
            </a:r>
            <a:r>
              <a:rPr dirty="0"/>
              <a:t> 1 </a:t>
            </a:r>
            <a:r>
              <a:rPr dirty="0" err="1"/>
              <a:t>января</a:t>
            </a:r>
            <a:r>
              <a:rPr dirty="0"/>
              <a:t> 2025 </a:t>
            </a:r>
            <a:r>
              <a:rPr dirty="0" err="1"/>
              <a:t>года</a:t>
            </a:r>
            <a:r>
              <a:rPr dirty="0"/>
              <a:t> в </a:t>
            </a:r>
            <a:r>
              <a:rPr dirty="0" err="1"/>
              <a:t>Беларуси</a:t>
            </a:r>
            <a:r>
              <a:rPr dirty="0"/>
              <a:t> </a:t>
            </a:r>
            <a:r>
              <a:rPr dirty="0" err="1"/>
              <a:t>проживает</a:t>
            </a:r>
            <a:r>
              <a:rPr dirty="0"/>
              <a:t> 9,1 </a:t>
            </a:r>
            <a:r>
              <a:rPr dirty="0" err="1"/>
              <a:t>млн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,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7,1 </a:t>
            </a:r>
            <a:r>
              <a:rPr dirty="0" err="1"/>
              <a:t>млн</a:t>
            </a:r>
            <a:r>
              <a:rPr dirty="0"/>
              <a:t> — в </a:t>
            </a:r>
            <a:r>
              <a:rPr dirty="0" err="1"/>
              <a:t>городах</a:t>
            </a:r>
            <a:r>
              <a:rPr dirty="0"/>
              <a:t>. </a:t>
            </a:r>
            <a:r>
              <a:rPr dirty="0" err="1"/>
              <a:t>Минск</a:t>
            </a:r>
            <a:r>
              <a:rPr dirty="0"/>
              <a:t> — </a:t>
            </a:r>
            <a:r>
              <a:rPr dirty="0" err="1"/>
              <a:t>крупнейший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 с </a:t>
            </a:r>
            <a:r>
              <a:rPr dirty="0" err="1"/>
              <a:t>почти</a:t>
            </a:r>
            <a:r>
              <a:rPr dirty="0"/>
              <a:t> 2 </a:t>
            </a:r>
            <a:r>
              <a:rPr dirty="0" err="1"/>
              <a:t>млн</a:t>
            </a:r>
            <a:r>
              <a:rPr dirty="0"/>
              <a:t> </a:t>
            </a:r>
            <a:r>
              <a:rPr dirty="0" err="1"/>
              <a:t>жителей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Региональные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различия</a:t>
            </a:r>
            <a:r>
              <a:rPr dirty="0"/>
              <a:t>: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населённые</a:t>
            </a:r>
            <a:r>
              <a:rPr dirty="0"/>
              <a:t> </a:t>
            </a:r>
            <a:r>
              <a:rPr dirty="0" err="1"/>
              <a:t>регионы</a:t>
            </a:r>
            <a:r>
              <a:rPr dirty="0"/>
              <a:t> — </a:t>
            </a:r>
            <a:r>
              <a:rPr dirty="0" err="1"/>
              <a:t>Минская</a:t>
            </a:r>
            <a:r>
              <a:rPr dirty="0"/>
              <a:t>, </a:t>
            </a:r>
            <a:r>
              <a:rPr dirty="0" err="1"/>
              <a:t>Гомельская</a:t>
            </a:r>
            <a:r>
              <a:rPr dirty="0"/>
              <a:t> и </a:t>
            </a:r>
            <a:r>
              <a:rPr dirty="0" err="1"/>
              <a:t>Брестская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. </a:t>
            </a:r>
            <a:r>
              <a:rPr dirty="0" err="1"/>
              <a:t>Везде</a:t>
            </a:r>
            <a:r>
              <a:rPr dirty="0"/>
              <a:t> </a:t>
            </a:r>
            <a:r>
              <a:rPr dirty="0" err="1"/>
              <a:t>доминирует</a:t>
            </a:r>
            <a:r>
              <a:rPr dirty="0"/>
              <a:t> </a:t>
            </a:r>
            <a:r>
              <a:rPr dirty="0" err="1"/>
              <a:t>городское</a:t>
            </a:r>
            <a:r>
              <a:rPr dirty="0"/>
              <a:t> </a:t>
            </a:r>
            <a:r>
              <a:rPr dirty="0" err="1"/>
              <a:t>население</a:t>
            </a:r>
            <a:r>
              <a:rPr dirty="0"/>
              <a:t>. В </a:t>
            </a:r>
            <a:r>
              <a:rPr dirty="0" err="1"/>
              <a:t>Могилёвской</a:t>
            </a:r>
            <a:r>
              <a:rPr dirty="0"/>
              <a:t> и </a:t>
            </a:r>
            <a:r>
              <a:rPr dirty="0" err="1"/>
              <a:t>Витебской</a:t>
            </a:r>
            <a:r>
              <a:rPr dirty="0"/>
              <a:t> </a:t>
            </a:r>
            <a:r>
              <a:rPr dirty="0" err="1"/>
              <a:t>областях</a:t>
            </a:r>
            <a:r>
              <a:rPr dirty="0"/>
              <a:t> </a:t>
            </a:r>
            <a:r>
              <a:rPr dirty="0" err="1"/>
              <a:t>наблюдается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выраженная</a:t>
            </a:r>
            <a:r>
              <a:rPr dirty="0"/>
              <a:t> </a:t>
            </a:r>
            <a:r>
              <a:rPr dirty="0" err="1"/>
              <a:t>депопуляция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Миграционные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потоки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/>
              <a:t>С 2020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Беларуси</a:t>
            </a:r>
            <a:r>
              <a:rPr dirty="0"/>
              <a:t> </a:t>
            </a:r>
            <a:r>
              <a:rPr dirty="0" err="1"/>
              <a:t>выехало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200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человек</a:t>
            </a:r>
            <a:r>
              <a:rPr dirty="0"/>
              <a:t>. </a:t>
            </a: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направления</a:t>
            </a:r>
            <a:r>
              <a:rPr dirty="0"/>
              <a:t> — </a:t>
            </a:r>
            <a:r>
              <a:rPr dirty="0" err="1"/>
              <a:t>страны</a:t>
            </a:r>
            <a:r>
              <a:rPr dirty="0"/>
              <a:t> ЕС. В 2024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чистое</a:t>
            </a:r>
            <a:r>
              <a:rPr dirty="0"/>
              <a:t> </a:t>
            </a:r>
            <a:r>
              <a:rPr dirty="0" err="1"/>
              <a:t>миграционное</a:t>
            </a:r>
            <a:r>
              <a:rPr dirty="0"/>
              <a:t> </a:t>
            </a:r>
            <a:r>
              <a:rPr dirty="0" err="1"/>
              <a:t>сальдо</a:t>
            </a:r>
            <a:r>
              <a:rPr dirty="0"/>
              <a:t> </a:t>
            </a:r>
            <a:r>
              <a:rPr dirty="0" err="1"/>
              <a:t>составило</a:t>
            </a:r>
            <a:r>
              <a:rPr dirty="0"/>
              <a:t> −3 119 </a:t>
            </a:r>
            <a:r>
              <a:rPr dirty="0" err="1"/>
              <a:t>человек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Прогнозы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до</a:t>
            </a:r>
            <a:r>
              <a:rPr b="1" dirty="0">
                <a:solidFill>
                  <a:srgbClr val="002060"/>
                </a:solidFill>
              </a:rPr>
              <a:t> 2100 </a:t>
            </a:r>
            <a:r>
              <a:rPr b="1" dirty="0" err="1">
                <a:solidFill>
                  <a:srgbClr val="002060"/>
                </a:solidFill>
              </a:rPr>
              <a:t>года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текущие</a:t>
            </a:r>
            <a:r>
              <a:rPr dirty="0"/>
              <a:t> </a:t>
            </a:r>
            <a:r>
              <a:rPr dirty="0" err="1"/>
              <a:t>тенденции</a:t>
            </a:r>
            <a:r>
              <a:rPr dirty="0"/>
              <a:t> </a:t>
            </a:r>
            <a:r>
              <a:rPr dirty="0" err="1"/>
              <a:t>сохранятся</a:t>
            </a:r>
            <a:r>
              <a:rPr dirty="0"/>
              <a:t>, </a:t>
            </a:r>
            <a:r>
              <a:rPr dirty="0" err="1"/>
              <a:t>население</a:t>
            </a:r>
            <a:r>
              <a:rPr dirty="0"/>
              <a:t> </a:t>
            </a:r>
            <a:r>
              <a:rPr dirty="0" err="1"/>
              <a:t>страны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сократиться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6,1 </a:t>
            </a:r>
            <a:r>
              <a:rPr dirty="0" err="1"/>
              <a:t>млн</a:t>
            </a:r>
            <a:r>
              <a:rPr dirty="0"/>
              <a:t> к 2100 </a:t>
            </a:r>
            <a:r>
              <a:rPr dirty="0" err="1"/>
              <a:t>году</a:t>
            </a:r>
            <a:r>
              <a:rPr dirty="0"/>
              <a:t>. </a:t>
            </a:r>
            <a:r>
              <a:rPr dirty="0" err="1"/>
              <a:t>Тренд</a:t>
            </a:r>
            <a:r>
              <a:rPr dirty="0"/>
              <a:t> </a:t>
            </a:r>
            <a:r>
              <a:rPr dirty="0" err="1"/>
              <a:t>устойчивой</a:t>
            </a:r>
            <a:r>
              <a:rPr dirty="0"/>
              <a:t> </a:t>
            </a:r>
            <a:r>
              <a:rPr dirty="0" err="1"/>
              <a:t>депопуляции</a:t>
            </a:r>
            <a:r>
              <a:rPr dirty="0"/>
              <a:t> </a:t>
            </a:r>
            <a:r>
              <a:rPr dirty="0" err="1"/>
              <a:t>сохраняется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Демографическое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давление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Снижение</a:t>
            </a:r>
            <a:r>
              <a:rPr dirty="0"/>
              <a:t> </a:t>
            </a:r>
            <a:r>
              <a:rPr dirty="0" err="1"/>
              <a:t>числа</a:t>
            </a:r>
            <a:r>
              <a:rPr dirty="0"/>
              <a:t> </a:t>
            </a:r>
            <a:r>
              <a:rPr dirty="0" err="1"/>
              <a:t>трудоспособных</a:t>
            </a:r>
            <a:r>
              <a:rPr dirty="0"/>
              <a:t>,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доли</a:t>
            </a:r>
            <a:r>
              <a:rPr dirty="0"/>
              <a:t> </a:t>
            </a:r>
            <a:r>
              <a:rPr dirty="0" err="1"/>
              <a:t>пожилых</a:t>
            </a:r>
            <a:r>
              <a:rPr dirty="0"/>
              <a:t>, и </a:t>
            </a:r>
            <a:r>
              <a:rPr dirty="0" err="1"/>
              <a:t>усиление</a:t>
            </a:r>
            <a:r>
              <a:rPr dirty="0"/>
              <a:t> </a:t>
            </a:r>
            <a:r>
              <a:rPr dirty="0" err="1"/>
              <a:t>миграционного</a:t>
            </a:r>
            <a:r>
              <a:rPr dirty="0"/>
              <a:t> </a:t>
            </a:r>
            <a:r>
              <a:rPr dirty="0" err="1"/>
              <a:t>оттока</a:t>
            </a:r>
            <a:r>
              <a:rPr dirty="0"/>
              <a:t> </a:t>
            </a:r>
            <a:r>
              <a:rPr dirty="0" err="1"/>
              <a:t>создают</a:t>
            </a:r>
            <a:r>
              <a:rPr dirty="0"/>
              <a:t> </a:t>
            </a:r>
            <a:r>
              <a:rPr dirty="0" err="1"/>
              <a:t>угрозу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устойчивого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страны</a:t>
            </a:r>
            <a:r>
              <a:rPr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D9FA0-C298-74D5-93AD-468235037FB6}"/>
              </a:ext>
            </a:extLst>
          </p:cNvPr>
          <p:cNvSpPr txBox="1"/>
          <p:nvPr/>
        </p:nvSpPr>
        <p:spPr>
          <a:xfrm>
            <a:off x="514291" y="1199385"/>
            <a:ext cx="7944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Актуальные данные по численности, распределению и перемещению населения в РБ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8F9D1E-95F9-40DA-55AD-5252C307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056" y="1845717"/>
            <a:ext cx="4209857" cy="1877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C171DE-8346-DAC7-68DB-48525F55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56" y="3723385"/>
            <a:ext cx="4209857" cy="29537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25138"/>
            <a:ext cx="7773338" cy="941662"/>
          </a:xfrm>
        </p:spPr>
        <p:txBody>
          <a:bodyPr>
            <a:normAutofit fontScale="90000"/>
          </a:bodyPr>
          <a:lstStyle/>
          <a:p>
            <a:r>
              <a:rPr sz="3200" dirty="0" err="1"/>
              <a:t>Влияние</a:t>
            </a:r>
            <a:r>
              <a:rPr sz="3200" dirty="0"/>
              <a:t> </a:t>
            </a:r>
            <a:r>
              <a:rPr sz="3200" dirty="0" err="1"/>
              <a:t>демографических</a:t>
            </a:r>
            <a:r>
              <a:rPr sz="3200" dirty="0"/>
              <a:t> </a:t>
            </a:r>
            <a:r>
              <a:rPr sz="3200" dirty="0" err="1"/>
              <a:t>процессов</a:t>
            </a:r>
            <a:r>
              <a:rPr sz="3200" dirty="0"/>
              <a:t> </a:t>
            </a:r>
            <a:r>
              <a:rPr sz="3200" dirty="0" err="1"/>
              <a:t>на</a:t>
            </a:r>
            <a:r>
              <a:rPr sz="3200" dirty="0"/>
              <a:t> </a:t>
            </a:r>
            <a:r>
              <a:rPr sz="3200" dirty="0" err="1"/>
              <a:t>устойчивое</a:t>
            </a:r>
            <a:r>
              <a:rPr sz="3200" dirty="0"/>
              <a:t> </a:t>
            </a:r>
            <a:r>
              <a:rPr sz="3200" dirty="0" err="1"/>
              <a:t>развитие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482" y="1694328"/>
            <a:ext cx="4780430" cy="5038533"/>
          </a:xfrm>
        </p:spPr>
        <p:txBody>
          <a:bodyPr>
            <a:normAutofit fontScale="62500" lnSpcReduction="20000"/>
          </a:bodyPr>
          <a:lstStyle/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Экономическая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нагрузка</a:t>
            </a:r>
            <a:r>
              <a:rPr dirty="0"/>
              <a:t>: </a:t>
            </a:r>
            <a:r>
              <a:rPr dirty="0" err="1"/>
              <a:t>Старение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увеличивает</a:t>
            </a:r>
            <a:r>
              <a:rPr dirty="0"/>
              <a:t> </a:t>
            </a:r>
            <a:r>
              <a:rPr dirty="0" err="1"/>
              <a:t>расходы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здравоохранение</a:t>
            </a:r>
            <a:r>
              <a:rPr dirty="0"/>
              <a:t> и </a:t>
            </a:r>
            <a:r>
              <a:rPr dirty="0" err="1"/>
              <a:t>пенсии</a:t>
            </a:r>
            <a:r>
              <a:rPr dirty="0"/>
              <a:t>, </a:t>
            </a:r>
            <a:r>
              <a:rPr dirty="0" err="1"/>
              <a:t>снижает</a:t>
            </a:r>
            <a:r>
              <a:rPr dirty="0"/>
              <a:t> </a:t>
            </a:r>
            <a:r>
              <a:rPr dirty="0" err="1"/>
              <a:t>долю</a:t>
            </a:r>
            <a:r>
              <a:rPr dirty="0"/>
              <a:t> </a:t>
            </a:r>
            <a:r>
              <a:rPr dirty="0" err="1"/>
              <a:t>трудоспособных</a:t>
            </a:r>
            <a:r>
              <a:rPr dirty="0"/>
              <a:t> и </a:t>
            </a:r>
            <a:r>
              <a:rPr dirty="0" err="1"/>
              <a:t>тормозит</a:t>
            </a:r>
            <a:r>
              <a:rPr dirty="0"/>
              <a:t> </a:t>
            </a:r>
            <a:r>
              <a:rPr dirty="0" err="1"/>
              <a:t>экономический</a:t>
            </a:r>
            <a:r>
              <a:rPr dirty="0"/>
              <a:t> </a:t>
            </a:r>
            <a:r>
              <a:rPr dirty="0" err="1"/>
              <a:t>рост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Социальные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последствия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Изменение</a:t>
            </a:r>
            <a:r>
              <a:rPr dirty="0"/>
              <a:t> </a:t>
            </a:r>
            <a:r>
              <a:rPr dirty="0" err="1"/>
              <a:t>структуры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требует</a:t>
            </a:r>
            <a:r>
              <a:rPr dirty="0"/>
              <a:t> </a:t>
            </a:r>
            <a:r>
              <a:rPr dirty="0" err="1"/>
              <a:t>адаптации</a:t>
            </a:r>
            <a:r>
              <a:rPr dirty="0"/>
              <a:t> </a:t>
            </a:r>
            <a:r>
              <a:rPr dirty="0" err="1"/>
              <a:t>систем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, </a:t>
            </a:r>
            <a:r>
              <a:rPr dirty="0" err="1"/>
              <a:t>занятости</a:t>
            </a:r>
            <a:r>
              <a:rPr dirty="0"/>
              <a:t> и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dirty="0" err="1"/>
              <a:t>защиты</a:t>
            </a:r>
            <a:r>
              <a:rPr dirty="0"/>
              <a:t> к </a:t>
            </a:r>
            <a:r>
              <a:rPr dirty="0" err="1"/>
              <a:t>новым</a:t>
            </a:r>
            <a:r>
              <a:rPr dirty="0"/>
              <a:t> </a:t>
            </a:r>
            <a:r>
              <a:rPr dirty="0" err="1"/>
              <a:t>условиям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Экологическое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давление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в </a:t>
            </a:r>
            <a:r>
              <a:rPr dirty="0" err="1"/>
              <a:t>развивающихся</a:t>
            </a:r>
            <a:r>
              <a:rPr dirty="0"/>
              <a:t> </a:t>
            </a:r>
            <a:r>
              <a:rPr dirty="0" err="1"/>
              <a:t>странах</a:t>
            </a:r>
            <a:r>
              <a:rPr dirty="0"/>
              <a:t> </a:t>
            </a:r>
            <a:r>
              <a:rPr dirty="0" err="1"/>
              <a:t>увеличивает</a:t>
            </a:r>
            <a:r>
              <a:rPr dirty="0"/>
              <a:t> </a:t>
            </a:r>
            <a:r>
              <a:rPr dirty="0" err="1"/>
              <a:t>нагрузку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природные</a:t>
            </a:r>
            <a:r>
              <a:rPr dirty="0"/>
              <a:t> </a:t>
            </a:r>
            <a:r>
              <a:rPr dirty="0" err="1"/>
              <a:t>ресурсы</a:t>
            </a:r>
            <a:r>
              <a:rPr dirty="0"/>
              <a:t>, </a:t>
            </a:r>
            <a:r>
              <a:rPr dirty="0" err="1"/>
              <a:t>ухудшает</a:t>
            </a:r>
            <a:r>
              <a:rPr dirty="0"/>
              <a:t> </a:t>
            </a:r>
            <a:r>
              <a:rPr dirty="0" err="1"/>
              <a:t>качество</a:t>
            </a:r>
            <a:r>
              <a:rPr dirty="0"/>
              <a:t> </a:t>
            </a:r>
            <a:r>
              <a:rPr dirty="0" err="1"/>
              <a:t>воздуха</a:t>
            </a:r>
            <a:r>
              <a:rPr dirty="0"/>
              <a:t>, </a:t>
            </a:r>
            <a:r>
              <a:rPr dirty="0" err="1"/>
              <a:t>воды</a:t>
            </a:r>
            <a:r>
              <a:rPr dirty="0"/>
              <a:t> и </a:t>
            </a:r>
            <a:r>
              <a:rPr dirty="0" err="1"/>
              <a:t>почв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Неравномерность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развития</a:t>
            </a:r>
            <a:r>
              <a:rPr b="1" dirty="0">
                <a:solidFill>
                  <a:srgbClr val="002060"/>
                </a:solidFill>
              </a:rPr>
              <a:t>: </a:t>
            </a:r>
            <a:r>
              <a:rPr dirty="0" err="1"/>
              <a:t>Страны</a:t>
            </a:r>
            <a:r>
              <a:rPr dirty="0"/>
              <a:t> с </a:t>
            </a:r>
            <a:r>
              <a:rPr dirty="0" err="1"/>
              <a:t>разной</a:t>
            </a:r>
            <a:r>
              <a:rPr dirty="0"/>
              <a:t> </a:t>
            </a:r>
            <a:r>
              <a:rPr dirty="0" err="1"/>
              <a:t>демографической</a:t>
            </a:r>
            <a:r>
              <a:rPr dirty="0"/>
              <a:t> </a:t>
            </a:r>
            <a:r>
              <a:rPr dirty="0" err="1"/>
              <a:t>динамикой</a:t>
            </a:r>
            <a:r>
              <a:rPr dirty="0"/>
              <a:t> </a:t>
            </a:r>
            <a:r>
              <a:rPr dirty="0" err="1"/>
              <a:t>сталкиваются</a:t>
            </a:r>
            <a:r>
              <a:rPr dirty="0"/>
              <a:t> с </a:t>
            </a:r>
            <a:r>
              <a:rPr dirty="0" err="1"/>
              <a:t>противоположными</a:t>
            </a:r>
            <a:r>
              <a:rPr dirty="0"/>
              <a:t> </a:t>
            </a:r>
            <a:r>
              <a:rPr dirty="0" err="1"/>
              <a:t>задачами</a:t>
            </a:r>
            <a:r>
              <a:rPr dirty="0"/>
              <a:t>: </a:t>
            </a:r>
            <a:r>
              <a:rPr dirty="0" err="1"/>
              <a:t>одни</a:t>
            </a:r>
            <a:r>
              <a:rPr dirty="0"/>
              <a:t> </a:t>
            </a:r>
            <a:r>
              <a:rPr dirty="0" err="1"/>
              <a:t>борются</a:t>
            </a:r>
            <a:r>
              <a:rPr dirty="0"/>
              <a:t> с </a:t>
            </a:r>
            <a:r>
              <a:rPr dirty="0" err="1"/>
              <a:t>перенаселением</a:t>
            </a:r>
            <a:r>
              <a:rPr dirty="0"/>
              <a:t>, </a:t>
            </a:r>
            <a:r>
              <a:rPr dirty="0" err="1"/>
              <a:t>другие</a:t>
            </a:r>
            <a:r>
              <a:rPr dirty="0"/>
              <a:t> — с </a:t>
            </a:r>
            <a:r>
              <a:rPr dirty="0" err="1"/>
              <a:t>убыванием</a:t>
            </a:r>
            <a:r>
              <a:rPr dirty="0"/>
              <a:t>.</a:t>
            </a:r>
          </a:p>
          <a:p>
            <a:pPr>
              <a:defRPr sz="2200"/>
            </a:pPr>
            <a:r>
              <a:rPr b="1" dirty="0" err="1">
                <a:solidFill>
                  <a:srgbClr val="002060"/>
                </a:solidFill>
              </a:rPr>
              <a:t>Роль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демографической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политики</a:t>
            </a:r>
            <a:r>
              <a:rPr dirty="0"/>
              <a:t>: </a:t>
            </a:r>
            <a:r>
              <a:rPr dirty="0" err="1"/>
              <a:t>Грамотное</a:t>
            </a:r>
            <a:r>
              <a:rPr dirty="0"/>
              <a:t> </a:t>
            </a:r>
            <a:r>
              <a:rPr dirty="0" err="1"/>
              <a:t>управление</a:t>
            </a:r>
            <a:r>
              <a:rPr dirty="0"/>
              <a:t> </a:t>
            </a:r>
            <a:r>
              <a:rPr dirty="0" err="1"/>
              <a:t>рождаемостью</a:t>
            </a:r>
            <a:r>
              <a:rPr dirty="0"/>
              <a:t>, </a:t>
            </a:r>
            <a:r>
              <a:rPr dirty="0" err="1"/>
              <a:t>миграцией</a:t>
            </a:r>
            <a:r>
              <a:rPr dirty="0"/>
              <a:t> и </a:t>
            </a:r>
            <a:r>
              <a:rPr dirty="0" err="1"/>
              <a:t>старением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становится</a:t>
            </a:r>
            <a:r>
              <a:rPr dirty="0"/>
              <a:t> </a:t>
            </a:r>
            <a:r>
              <a:rPr dirty="0" err="1"/>
              <a:t>ключевым</a:t>
            </a:r>
            <a:r>
              <a:rPr dirty="0"/>
              <a:t> </a:t>
            </a:r>
            <a:r>
              <a:rPr dirty="0" err="1"/>
              <a:t>элементом</a:t>
            </a:r>
            <a:r>
              <a:rPr dirty="0"/>
              <a:t> </a:t>
            </a:r>
            <a:r>
              <a:rPr dirty="0" err="1"/>
              <a:t>устойчивого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44821-06C4-ABA0-08A0-04E3F8CE3080}"/>
              </a:ext>
            </a:extLst>
          </p:cNvPr>
          <p:cNvSpPr txBox="1"/>
          <p:nvPr/>
        </p:nvSpPr>
        <p:spPr>
          <a:xfrm>
            <a:off x="1631447" y="1121737"/>
            <a:ext cx="71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Экономические, социальные и экологические последствия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16A6E8-8D62-3E97-EAEF-CF2FF6ABD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88" y="2167399"/>
            <a:ext cx="3426249" cy="38651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102</TotalTime>
  <Words>1302</Words>
  <Application>Microsoft Office PowerPoint</Application>
  <PresentationFormat>Экран (4:3)</PresentationFormat>
  <Paragraphs>73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Tw Cen MT</vt:lpstr>
      <vt:lpstr>Капля</vt:lpstr>
      <vt:lpstr>демографические процессы и их география</vt:lpstr>
      <vt:lpstr>Введение в демографию</vt:lpstr>
      <vt:lpstr>Ключевые понятия и источники данных в демографии</vt:lpstr>
      <vt:lpstr>Основные демографические процессы</vt:lpstr>
      <vt:lpstr>Глобальные демографические тренды</vt:lpstr>
      <vt:lpstr>Региональные особенности демографических процессов</vt:lpstr>
      <vt:lpstr>Миграционные процессы и их география</vt:lpstr>
      <vt:lpstr>Геодемография Беларуси: Региональные различия и миграционные потоки</vt:lpstr>
      <vt:lpstr>Влияние демографических процессов на устойчивое развитие</vt:lpstr>
      <vt:lpstr>Будущее демографических процессов</vt:lpstr>
      <vt:lpstr>Заключение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Stakhovsky Pavel</cp:lastModifiedBy>
  <cp:revision>5</cp:revision>
  <dcterms:created xsi:type="dcterms:W3CDTF">2013-01-27T09:14:16Z</dcterms:created>
  <dcterms:modified xsi:type="dcterms:W3CDTF">2025-10-18T15:33:26Z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2025-10-18T13:51:59Z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dbfdd95c-3b54-4cc9-9f58-c44f8825aa60</vt:lpwstr>
  </property>
  <property fmtid="{D5CDD505-2E9C-101B-9397-08002B2CF9AE}" pid="7" name="MSIP_Label_defa4170-0d19-0005-0004-bc88714345d2_ActionId">
    <vt:lpwstr>d1f634df-657d-49d8-b629-1984f45ea858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