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C0E"/>
    <a:srgbClr val="80A1D6"/>
    <a:srgbClr val="14314C"/>
    <a:srgbClr val="EF8943"/>
    <a:srgbClr val="EB6E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81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77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56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9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83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0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21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59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3540-AED3-4200-A723-25F37D6A5255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2AE8-4DFB-4B98-BED0-A54A65FC9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5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687" y="1654379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smtClean="0">
                <a:latin typeface="Garamond" panose="02020404030301010803" pitchFamily="18" charset="0"/>
              </a:rPr>
              <a:t> </a:t>
            </a:r>
            <a:r>
              <a:rPr lang="ru-RU" sz="4800" dirty="0" smtClean="0">
                <a:latin typeface="Garamond" panose="02020404030301010803" pitchFamily="18" charset="0"/>
              </a:rPr>
              <a:t>География расселения мира</a:t>
            </a:r>
            <a:br>
              <a:rPr lang="ru-RU" sz="4800" dirty="0" smtClean="0">
                <a:latin typeface="Garamond" panose="02020404030301010803" pitchFamily="18" charset="0"/>
              </a:rPr>
            </a:br>
            <a:endParaRPr lang="ru-RU" sz="4800" dirty="0">
              <a:latin typeface="Garamond" panose="020204040303010108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5069" y="3516284"/>
            <a:ext cx="8894618" cy="748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531" y="2552142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Спасибо за внимание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0401" y="3598333"/>
            <a:ext cx="5621866" cy="45719"/>
          </a:xfrm>
          <a:prstGeom prst="roundRect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7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651" y="1346662"/>
            <a:ext cx="1233106" cy="5290095"/>
          </a:xfrm>
          <a:prstGeom prst="rect">
            <a:avLst/>
          </a:prstGeom>
          <a:solidFill>
            <a:srgbClr val="A64C0E"/>
          </a:solidFill>
          <a:ln>
            <a:solidFill>
              <a:srgbClr val="A64C0E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3725435" y="5295053"/>
            <a:ext cx="631768" cy="57645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11032"/>
            <a:ext cx="3491345" cy="44722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28804" y="2078183"/>
            <a:ext cx="5803670" cy="43309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36" y="2684373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Расселение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83" y="1465988"/>
            <a:ext cx="10516511" cy="43529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1741" y="3239701"/>
            <a:ext cx="5057795" cy="18158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Это процесс распределения и 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перераспределения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населения с последующим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формированием сети поселений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30401" y="219960"/>
            <a:ext cx="8085666" cy="1325563"/>
          </a:xfrm>
          <a:prstGeom prst="roundRect">
            <a:avLst/>
          </a:prstGeom>
          <a:solidFill>
            <a:srgbClr val="EB6E19"/>
          </a:solidFill>
          <a:ln>
            <a:solidFill>
              <a:srgbClr val="EB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011" y="21996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Формы расселения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27273" y="952856"/>
            <a:ext cx="524933" cy="1426277"/>
          </a:xfrm>
          <a:prstGeom prst="downArrow">
            <a:avLst/>
          </a:prstGeom>
          <a:solidFill>
            <a:srgbClr val="EB6E19"/>
          </a:solidFill>
          <a:ln>
            <a:solidFill>
              <a:srgbClr val="EB6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92" y="952856"/>
            <a:ext cx="560881" cy="144487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1305" y="2397733"/>
            <a:ext cx="3496734" cy="1090534"/>
          </a:xfrm>
          <a:prstGeom prst="roundRect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98424" y="2465235"/>
            <a:ext cx="302961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Кочевого населения</a:t>
            </a:r>
          </a:p>
          <a:p>
            <a:r>
              <a:rPr lang="ru-RU" dirty="0" smtClean="0">
                <a:solidFill>
                  <a:schemeClr val="bg1"/>
                </a:solidFill>
                <a:latin typeface="Garamond" panose="02020404030301010803" pitchFamily="18" charset="0"/>
              </a:rPr>
              <a:t>(передвижные поселения,  временные поселения)</a:t>
            </a:r>
            <a:endParaRPr lang="ru-R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4772" y="2378670"/>
            <a:ext cx="3496734" cy="9233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01985" y="2632622"/>
            <a:ext cx="234230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Оседлого населения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814734" y="3302000"/>
            <a:ext cx="465667" cy="8466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194" y="3302000"/>
            <a:ext cx="499915" cy="86570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302124" y="4167707"/>
            <a:ext cx="2645295" cy="93961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75" y="4151427"/>
            <a:ext cx="2667151" cy="9558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977799" y="4416270"/>
            <a:ext cx="129394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Городское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92876" y="4416270"/>
            <a:ext cx="114967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Сельское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0" y="1330737"/>
            <a:ext cx="6654800" cy="3743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79" y="1156628"/>
            <a:ext cx="10515600" cy="3739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Garamond" panose="02020404030301010803" pitchFamily="18" charset="0"/>
              </a:rPr>
              <a:t>Агломерация - компактная форма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пространственного расположения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городских поселений, объединенная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многообразными интенсивными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связями в сложную систему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478" y="3906982"/>
            <a:ext cx="4915285" cy="45719"/>
          </a:xfrm>
          <a:prstGeom prst="roundRect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338" y="3482715"/>
            <a:ext cx="3016025" cy="30283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Овал 8"/>
          <p:cNvSpPr/>
          <p:nvPr/>
        </p:nvSpPr>
        <p:spPr>
          <a:xfrm>
            <a:off x="0" y="0"/>
            <a:ext cx="3882044" cy="3915295"/>
          </a:xfrm>
          <a:prstGeom prst="ellipse">
            <a:avLst/>
          </a:prstGeom>
          <a:solidFill>
            <a:srgbClr val="EF8943"/>
          </a:solidFill>
          <a:ln>
            <a:solidFill>
              <a:srgbClr val="EF8943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43" y="32356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Garamond" panose="02020404030301010803" pitchFamily="18" charset="0"/>
              </a:rPr>
              <a:t>Крупнейшие городские агломерации мира, численность которых превышает 30 млн человек</a:t>
            </a:r>
            <a:endParaRPr lang="ru-RU" sz="2800" dirty="0">
              <a:latin typeface="Garamond" panose="020204040303010108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331" y="1330037"/>
            <a:ext cx="8503920" cy="49876"/>
          </a:xfrm>
          <a:prstGeom prst="roundRect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71" y="1728412"/>
            <a:ext cx="5592772" cy="3558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824" y="1728412"/>
            <a:ext cx="5592772" cy="355848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55932" y="5366183"/>
            <a:ext cx="172996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Шанхай, Китай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3109" y="5286895"/>
            <a:ext cx="162576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Токио, Япония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6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8867" y="3498813"/>
            <a:ext cx="3103133" cy="3359187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-128848" y="128846"/>
            <a:ext cx="3333404" cy="3075709"/>
          </a:xfrm>
          <a:prstGeom prst="triangle">
            <a:avLst>
              <a:gd name="adj" fmla="val 0"/>
            </a:avLst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794" y="1233485"/>
            <a:ext cx="6368242" cy="41282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86" y="263481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latin typeface="Garamond" panose="02020404030301010803" pitchFamily="18" charset="0"/>
              </a:rPr>
              <a:t>Мегалополис – наиболее крупная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форма городского расселения, 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урбанизированная зона, 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образующаяся при срастании 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большого количества соседних</a:t>
            </a:r>
            <a:br>
              <a:rPr lang="ru-RU" sz="2400" dirty="0" smtClean="0">
                <a:latin typeface="Garamond" panose="02020404030301010803" pitchFamily="18" charset="0"/>
              </a:rPr>
            </a:br>
            <a:r>
              <a:rPr lang="ru-RU" sz="2400" dirty="0" smtClean="0">
                <a:latin typeface="Garamond" panose="02020404030301010803" pitchFamily="18" charset="0"/>
              </a:rPr>
              <a:t>городских агломераций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886" y="4360027"/>
            <a:ext cx="4588625" cy="45719"/>
          </a:xfrm>
          <a:prstGeom prst="roundRect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24072" y="5360237"/>
            <a:ext cx="43236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Северо-Восточный мегалополис (</a:t>
            </a:r>
            <a:r>
              <a:rPr lang="ru-RU" dirty="0" err="1" smtClean="0">
                <a:latin typeface="Garamond" panose="02020404030301010803" pitchFamily="18" charset="0"/>
              </a:rPr>
              <a:t>Босваш</a:t>
            </a:r>
            <a:r>
              <a:rPr lang="ru-RU" dirty="0" smtClean="0">
                <a:latin typeface="Garamond" panose="02020404030301010803" pitchFamily="18" charset="0"/>
              </a:rPr>
              <a:t>)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4203" y="5473295"/>
            <a:ext cx="10539278" cy="1207827"/>
          </a:xfrm>
          <a:prstGeom prst="roundRect">
            <a:avLst/>
          </a:prstGeom>
          <a:solidFill>
            <a:srgbClr val="A64C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891" y="172567"/>
            <a:ext cx="10532225" cy="12078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084" y="299426"/>
            <a:ext cx="6606296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Страной с максимальной долей городского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населения в мире – 99% - является Катар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1" y="1888190"/>
            <a:ext cx="5558098" cy="313266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00273" y="5740785"/>
            <a:ext cx="79961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Меньше всего городских жителей в Бурунди – (13%)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64" y="1888188"/>
            <a:ext cx="5607687" cy="31326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Стрелка вниз 14"/>
          <p:cNvSpPr/>
          <p:nvPr/>
        </p:nvSpPr>
        <p:spPr>
          <a:xfrm>
            <a:off x="2510444" y="1236557"/>
            <a:ext cx="332509" cy="68116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8753089" y="5013236"/>
            <a:ext cx="358708" cy="886720"/>
          </a:xfrm>
          <a:prstGeom prst="downArrow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7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/>
          <p:cNvSpPr/>
          <p:nvPr/>
        </p:nvSpPr>
        <p:spPr>
          <a:xfrm>
            <a:off x="317270" y="0"/>
            <a:ext cx="11569930" cy="1374473"/>
          </a:xfrm>
          <a:prstGeom prst="chevron">
            <a:avLst/>
          </a:prstGeom>
          <a:solidFill>
            <a:srgbClr val="A64C0E"/>
          </a:solidFill>
          <a:ln>
            <a:solidFill>
              <a:srgbClr val="A64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844" y="4891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Мегасити</a:t>
            </a:r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– сверхкрупные города с численностью населения свыше 10 млн человек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1529542"/>
            <a:ext cx="9792392" cy="48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врон 5"/>
          <p:cNvSpPr/>
          <p:nvPr/>
        </p:nvSpPr>
        <p:spPr>
          <a:xfrm>
            <a:off x="239683" y="2688215"/>
            <a:ext cx="4664825" cy="1064029"/>
          </a:xfrm>
          <a:prstGeom prst="chevron">
            <a:avLst/>
          </a:prstGeom>
          <a:solidFill>
            <a:srgbClr val="80A1D6"/>
          </a:solidFill>
          <a:ln>
            <a:solidFill>
              <a:srgbClr val="80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365125"/>
            <a:ext cx="5191125" cy="6025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7447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Городские трущобы</a:t>
            </a:r>
            <a:b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в современном мире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9683" y="3925533"/>
            <a:ext cx="5479473" cy="45719"/>
          </a:xfrm>
          <a:prstGeom prst="roundRect">
            <a:avLst/>
          </a:prstGeom>
          <a:solidFill>
            <a:srgbClr val="80A1D6"/>
          </a:solidFill>
          <a:ln>
            <a:solidFill>
              <a:srgbClr val="80A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3" y="4074529"/>
            <a:ext cx="4576959" cy="7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9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102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География расселения мира </vt:lpstr>
      <vt:lpstr>Расселение</vt:lpstr>
      <vt:lpstr>Формы расселения</vt:lpstr>
      <vt:lpstr>Агломерация - компактная форма пространственного расположения городских поселений, объединенная многообразными интенсивными связями в сложную систему</vt:lpstr>
      <vt:lpstr>Крупнейшие городские агломерации мира, численность которых превышает 30 млн человек</vt:lpstr>
      <vt:lpstr>Мегалополис – наиболее крупная форма городского расселения,  урбанизированная зона,  образующаяся при срастании  большого количества соседних городских агломераций</vt:lpstr>
      <vt:lpstr>Слайд 7</vt:lpstr>
      <vt:lpstr>Мегасити – сверхкрупные города с численностью населения свыше 10 млн человек</vt:lpstr>
      <vt:lpstr>Городские трущобы в современном мире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География расселения мира</dc:title>
  <dc:creator>PS</dc:creator>
  <cp:lastModifiedBy>Admin</cp:lastModifiedBy>
  <cp:revision>13</cp:revision>
  <dcterms:created xsi:type="dcterms:W3CDTF">2025-12-17T18:45:14Z</dcterms:created>
  <dcterms:modified xsi:type="dcterms:W3CDTF">2025-12-29T18:50:11Z</dcterms:modified>
</cp:coreProperties>
</file>