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2" r:id="rId7"/>
    <p:sldId id="263" r:id="rId8"/>
    <p:sldId id="264" r:id="rId9"/>
    <p:sldId id="265" r:id="rId10"/>
    <p:sldId id="266" r:id="rId1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DEBE8"/>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426" y="-77"/>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оловок 28"/>
          <p:cNvSpPr>
            <a:spLocks noGrp="1"/>
          </p:cNvSpPr>
          <p:nvPr>
            <p:ph type="ctrTitle"/>
          </p:nvPr>
        </p:nvSpPr>
        <p:spPr>
          <a:xfrm>
            <a:off x="381000" y="4853411"/>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01F3925D-059E-4F19-ACAB-69EED378B931}" type="datetimeFigureOut">
              <a:rPr lang="ru-RU" smtClean="0"/>
              <a:pPr/>
              <a:t>15.12.2025</a:t>
            </a:fld>
            <a:endParaRPr lang="ru-RU"/>
          </a:p>
        </p:txBody>
      </p:sp>
      <p:sp>
        <p:nvSpPr>
          <p:cNvPr id="2" name="Нижний колонтитул 1"/>
          <p:cNvSpPr>
            <a:spLocks noGrp="1"/>
          </p:cNvSpPr>
          <p:nvPr>
            <p:ph type="ftr" sz="quarter" idx="11"/>
          </p:nvPr>
        </p:nvSpPr>
        <p:spPr/>
        <p:txBody>
          <a:bodyPr/>
          <a:lstStyle/>
          <a:p>
            <a:endParaRPr lang="ru-RU"/>
          </a:p>
        </p:txBody>
      </p:sp>
      <p:sp>
        <p:nvSpPr>
          <p:cNvPr id="15" name="Номер слайда 14"/>
          <p:cNvSpPr>
            <a:spLocks noGrp="1"/>
          </p:cNvSpPr>
          <p:nvPr>
            <p:ph type="sldNum" sz="quarter" idx="12"/>
          </p:nvPr>
        </p:nvSpPr>
        <p:spPr>
          <a:xfrm>
            <a:off x="8229600" y="6473952"/>
            <a:ext cx="758952" cy="246888"/>
          </a:xfrm>
        </p:spPr>
        <p:txBody>
          <a:bodyPr/>
          <a:lstStyle/>
          <a:p>
            <a:fld id="{2508D0A5-8AA6-499C-BB87-00383F38AC59}"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01F3925D-059E-4F19-ACAB-69EED378B931}" type="datetimeFigureOut">
              <a:rPr lang="ru-RU" smtClean="0"/>
              <a:pPr/>
              <a:t>15.12.2025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508D0A5-8AA6-499C-BB87-00383F38AC59}"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01F3925D-059E-4F19-ACAB-69EED378B931}" type="datetimeFigureOut">
              <a:rPr lang="ru-RU" smtClean="0"/>
              <a:pPr/>
              <a:t>15.12.2025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508D0A5-8AA6-499C-BB87-00383F38AC59}"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Содержимое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01F3925D-059E-4F19-ACAB-69EED378B931}" type="datetimeFigureOut">
              <a:rPr lang="ru-RU" smtClean="0"/>
              <a:pPr/>
              <a:t>15.12.2025</a:t>
            </a:fld>
            <a:endParaRPr lang="ru-RU"/>
          </a:p>
        </p:txBody>
      </p:sp>
      <p:sp>
        <p:nvSpPr>
          <p:cNvPr id="19" name="Нижний колонтитул 18"/>
          <p:cNvSpPr>
            <a:spLocks noGrp="1"/>
          </p:cNvSpPr>
          <p:nvPr>
            <p:ph type="ftr" sz="quarter" idx="11"/>
          </p:nvPr>
        </p:nvSpPr>
        <p:spPr>
          <a:xfrm>
            <a:off x="3581400" y="76200"/>
            <a:ext cx="2895600" cy="288925"/>
          </a:xfrm>
        </p:spPr>
        <p:txBody>
          <a:bodyPr/>
          <a:lstStyle/>
          <a:p>
            <a:endParaRPr lang="ru-RU"/>
          </a:p>
        </p:txBody>
      </p:sp>
      <p:sp>
        <p:nvSpPr>
          <p:cNvPr id="16" name="Номер слайда 15"/>
          <p:cNvSpPr>
            <a:spLocks noGrp="1"/>
          </p:cNvSpPr>
          <p:nvPr>
            <p:ph type="sldNum" sz="quarter" idx="12"/>
          </p:nvPr>
        </p:nvSpPr>
        <p:spPr>
          <a:xfrm>
            <a:off x="8229600" y="6473952"/>
            <a:ext cx="758952" cy="246888"/>
          </a:xfrm>
        </p:spPr>
        <p:txBody>
          <a:bodyPr/>
          <a:lstStyle/>
          <a:p>
            <a:fld id="{2508D0A5-8AA6-499C-BB87-00383F38AC59}"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01F3925D-059E-4F19-ACAB-69EED378B931}" type="datetimeFigureOut">
              <a:rPr lang="ru-RU" smtClean="0"/>
              <a:pPr/>
              <a:t>15.12.2025</a:t>
            </a:fld>
            <a:endParaRPr lang="ru-RU"/>
          </a:p>
        </p:txBody>
      </p:sp>
      <p:sp>
        <p:nvSpPr>
          <p:cNvPr id="11" name="Нижний колонтитул 10"/>
          <p:cNvSpPr>
            <a:spLocks noGrp="1"/>
          </p:cNvSpPr>
          <p:nvPr>
            <p:ph type="ftr" sz="quarter" idx="11"/>
          </p:nvPr>
        </p:nvSpPr>
        <p:spPr/>
        <p:txBody>
          <a:bodyPr/>
          <a:lstStyle/>
          <a:p>
            <a:endParaRPr lang="ru-RU"/>
          </a:p>
        </p:txBody>
      </p:sp>
      <p:sp>
        <p:nvSpPr>
          <p:cNvPr id="16" name="Номер слайда 15"/>
          <p:cNvSpPr>
            <a:spLocks noGrp="1"/>
          </p:cNvSpPr>
          <p:nvPr>
            <p:ph type="sldNum" sz="quarter" idx="12"/>
          </p:nvPr>
        </p:nvSpPr>
        <p:spPr/>
        <p:txBody>
          <a:bodyPr/>
          <a:lstStyle/>
          <a:p>
            <a:fld id="{2508D0A5-8AA6-499C-BB87-00383F38AC59}" type="slidenum">
              <a:rPr lang="ru-RU" smtClean="0"/>
              <a:pPr/>
              <a:t>‹#›</a:t>
            </a:fld>
            <a:endParaRPr lang="ru-RU"/>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Содержимое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01F3925D-059E-4F19-ACAB-69EED378B931}" type="datetimeFigureOut">
              <a:rPr lang="ru-RU" smtClean="0"/>
              <a:pPr/>
              <a:t>15.12.2025</a:t>
            </a:fld>
            <a:endParaRPr lang="ru-RU"/>
          </a:p>
        </p:txBody>
      </p:sp>
      <p:sp>
        <p:nvSpPr>
          <p:cNvPr id="10" name="Нижний колонтитул 9"/>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2508D0A5-8AA6-499C-BB87-00383F38AC59}"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Содержимое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Содержимое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01F3925D-059E-4F19-ACAB-69EED378B931}" type="datetimeFigureOut">
              <a:rPr lang="ru-RU" smtClean="0"/>
              <a:pPr/>
              <a:t>15.12.2025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229600" y="6477000"/>
            <a:ext cx="762000" cy="246888"/>
          </a:xfrm>
        </p:spPr>
        <p:txBody>
          <a:bodyPr/>
          <a:lstStyle/>
          <a:p>
            <a:fld id="{2508D0A5-8AA6-499C-BB87-00383F38AC59}" type="slidenum">
              <a:rPr lang="ru-RU" smtClean="0"/>
              <a:pPr/>
              <a:t>‹#›</a:t>
            </a:fld>
            <a:endParaRPr lang="ru-RU"/>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01F3925D-059E-4F19-ACAB-69EED378B931}" type="datetimeFigureOut">
              <a:rPr lang="ru-RU" smtClean="0"/>
              <a:pPr/>
              <a:t>15.12.2025</a:t>
            </a:fld>
            <a:endParaRPr lang="ru-RU"/>
          </a:p>
        </p:txBody>
      </p:sp>
      <p:sp>
        <p:nvSpPr>
          <p:cNvPr id="21" name="Нижний колонтитул 20"/>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508D0A5-8AA6-499C-BB87-00383F38AC59}"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01F3925D-059E-4F19-ACAB-69EED378B931}" type="datetimeFigureOut">
              <a:rPr lang="ru-RU" smtClean="0"/>
              <a:pPr/>
              <a:t>15.12.2025</a:t>
            </a:fld>
            <a:endParaRPr lang="ru-RU"/>
          </a:p>
        </p:txBody>
      </p:sp>
      <p:sp>
        <p:nvSpPr>
          <p:cNvPr id="24" name="Нижний колонтитул 23"/>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508D0A5-8AA6-499C-BB87-00383F38AC59}"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Содержимое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01F3925D-059E-4F19-ACAB-69EED378B931}" type="datetimeFigureOut">
              <a:rPr lang="ru-RU" smtClean="0"/>
              <a:pPr/>
              <a:t>15.12.2025</a:t>
            </a:fld>
            <a:endParaRPr lang="ru-RU"/>
          </a:p>
        </p:txBody>
      </p:sp>
      <p:sp>
        <p:nvSpPr>
          <p:cNvPr id="29" name="Нижний колонтитул 28"/>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508D0A5-8AA6-499C-BB87-00383F38AC59}"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fld id="{01F3925D-059E-4F19-ACAB-69EED378B931}" type="datetimeFigureOut">
              <a:rPr lang="ru-RU" smtClean="0"/>
              <a:pPr/>
              <a:t>15.12.2025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2508D0A5-8AA6-499C-BB87-00383F38AC59}" type="slidenum">
              <a:rPr lang="ru-RU" smtClean="0"/>
              <a:pPr/>
              <a:t>‹#›</a:t>
            </a:fld>
            <a:endParaRPr lang="ru-RU"/>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01F3925D-059E-4F19-ACAB-69EED378B931}" type="datetimeFigureOut">
              <a:rPr lang="ru-RU" smtClean="0"/>
              <a:pPr/>
              <a:t>15.12.2025</a:t>
            </a:fld>
            <a:endParaRPr lang="ru-RU"/>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ru-RU"/>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2508D0A5-8AA6-499C-BB87-00383F38AC59}" type="slidenum">
              <a:rPr lang="ru-RU" smtClean="0"/>
              <a:pPr/>
              <a:t>‹#›</a:t>
            </a:fld>
            <a:endParaRPr lang="ru-RU"/>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4.xml"/><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smtClean="0"/>
              <a:t>География расселения мира</a:t>
            </a:r>
            <a:endParaRPr lang="ru-RU" dirty="0"/>
          </a:p>
        </p:txBody>
      </p:sp>
      <p:sp>
        <p:nvSpPr>
          <p:cNvPr id="3" name="Подзаголовок 2"/>
          <p:cNvSpPr>
            <a:spLocks noGrp="1"/>
          </p:cNvSpPr>
          <p:nvPr>
            <p:ph type="subTitle" idx="1"/>
          </p:nvPr>
        </p:nvSpPr>
        <p:spPr/>
        <p:txBody>
          <a:bodyPr>
            <a:normAutofit/>
          </a:bodyPr>
          <a:lstStyle/>
          <a:p>
            <a:r>
              <a:rPr lang="ru-RU" sz="2800" dirty="0" smtClean="0"/>
              <a:t>Где и почему живут люди?</a:t>
            </a:r>
            <a:endParaRPr lang="ru-RU" sz="2800" dirty="0"/>
          </a:p>
        </p:txBody>
      </p:sp>
      <p:sp>
        <p:nvSpPr>
          <p:cNvPr id="4" name="TextBox 3"/>
          <p:cNvSpPr txBox="1"/>
          <p:nvPr/>
        </p:nvSpPr>
        <p:spPr>
          <a:xfrm>
            <a:off x="5868144" y="6021288"/>
            <a:ext cx="3096344" cy="369332"/>
          </a:xfrm>
          <a:prstGeom prst="rect">
            <a:avLst/>
          </a:prstGeom>
          <a:noFill/>
        </p:spPr>
        <p:txBody>
          <a:bodyPr wrap="square" rtlCol="0">
            <a:spAutoFit/>
          </a:bodyPr>
          <a:lstStyle/>
          <a:p>
            <a:r>
              <a:rPr lang="ru-RU" dirty="0" err="1" smtClean="0"/>
              <a:t>Брижевская</a:t>
            </a:r>
            <a:r>
              <a:rPr lang="ru-RU" dirty="0" smtClean="0"/>
              <a:t> У., Яворская Я.</a:t>
            </a:r>
            <a:endParaRPr lang="ru-RU" dirty="0"/>
          </a:p>
        </p:txBody>
      </p:sp>
      <p:pic>
        <p:nvPicPr>
          <p:cNvPr id="23556" name="Picture 4" descr="World map night, результатов — 61 тысяча: изображения, стоковые фотографии,  картинки без лицензионных платежей | Shutterstock"/>
          <p:cNvPicPr>
            <a:picLocks noChangeAspect="1" noChangeArrowheads="1"/>
          </p:cNvPicPr>
          <p:nvPr/>
        </p:nvPicPr>
        <p:blipFill>
          <a:blip r:embed="rId2" cstate="print"/>
          <a:srcRect b="7407"/>
          <a:stretch>
            <a:fillRect/>
          </a:stretch>
        </p:blipFill>
        <p:spPr bwMode="auto">
          <a:xfrm>
            <a:off x="467544" y="476672"/>
            <a:ext cx="8064896" cy="36004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Заключение и перспективы</a:t>
            </a:r>
            <a:endParaRPr lang="ru-RU" dirty="0"/>
          </a:p>
        </p:txBody>
      </p:sp>
      <p:sp>
        <p:nvSpPr>
          <p:cNvPr id="3" name="Содержимое 2"/>
          <p:cNvSpPr>
            <a:spLocks noGrp="1"/>
          </p:cNvSpPr>
          <p:nvPr>
            <p:ph sz="half" idx="1"/>
          </p:nvPr>
        </p:nvSpPr>
        <p:spPr>
          <a:xfrm>
            <a:off x="304800" y="1600200"/>
            <a:ext cx="3691136" cy="4724400"/>
          </a:xfrm>
        </p:spPr>
        <p:txBody>
          <a:bodyPr>
            <a:normAutofit fontScale="85000" lnSpcReduction="20000"/>
          </a:bodyPr>
          <a:lstStyle/>
          <a:p>
            <a:pPr>
              <a:buNone/>
            </a:pPr>
            <a:r>
              <a:rPr lang="ru-RU" sz="2200" dirty="0" smtClean="0">
                <a:latin typeface="Bahnschrift SemiBold Condensed" pitchFamily="34" charset="0"/>
              </a:rPr>
              <a:t>География расселения-</a:t>
            </a:r>
            <a:r>
              <a:rPr lang="ru-RU" sz="2200" dirty="0" smtClean="0">
                <a:latin typeface="Bahnschrift Light SemiCondensed" pitchFamily="34" charset="0"/>
              </a:rPr>
              <a:t> это</a:t>
            </a:r>
          </a:p>
          <a:p>
            <a:pPr>
              <a:buNone/>
            </a:pPr>
            <a:r>
              <a:rPr lang="ru-RU" sz="2200" dirty="0" smtClean="0">
                <a:latin typeface="Bahnschrift Light SemiCondensed" pitchFamily="34" charset="0"/>
              </a:rPr>
              <a:t>динамичная система, постоянно</a:t>
            </a:r>
          </a:p>
          <a:p>
            <a:pPr>
              <a:buNone/>
            </a:pPr>
            <a:r>
              <a:rPr lang="ru-RU" sz="2200" dirty="0" smtClean="0">
                <a:latin typeface="Bahnschrift Light SemiCondensed" pitchFamily="34" charset="0"/>
              </a:rPr>
              <a:t>меняющаяся под влиянием</a:t>
            </a:r>
          </a:p>
          <a:p>
            <a:pPr>
              <a:buNone/>
            </a:pPr>
            <a:r>
              <a:rPr lang="ru-RU" sz="2200" dirty="0" smtClean="0">
                <a:latin typeface="Bahnschrift Light SemiCondensed" pitchFamily="34" charset="0"/>
              </a:rPr>
              <a:t>человека и природы. </a:t>
            </a:r>
            <a:r>
              <a:rPr lang="ru-RU" sz="2200" dirty="0" smtClean="0">
                <a:latin typeface="Bahnschrift Light SemiCondensed" pitchFamily="34" charset="0"/>
              </a:rPr>
              <a:t>Понимание</a:t>
            </a:r>
          </a:p>
          <a:p>
            <a:pPr>
              <a:buNone/>
            </a:pPr>
            <a:r>
              <a:rPr lang="ru-RU" sz="2200" dirty="0" smtClean="0">
                <a:latin typeface="Bahnschrift Light SemiCondensed" pitchFamily="34" charset="0"/>
              </a:rPr>
              <a:t>этих закономерностей критически</a:t>
            </a:r>
          </a:p>
          <a:p>
            <a:pPr>
              <a:buNone/>
            </a:pPr>
            <a:r>
              <a:rPr lang="ru-RU" sz="2200" dirty="0" smtClean="0">
                <a:latin typeface="Bahnschrift Light SemiCondensed" pitchFamily="34" charset="0"/>
              </a:rPr>
              <a:t>важно для:</a:t>
            </a:r>
          </a:p>
          <a:p>
            <a:pPr>
              <a:buNone/>
            </a:pPr>
            <a:r>
              <a:rPr lang="ru-RU" sz="2200" dirty="0" smtClean="0">
                <a:latin typeface="Bahnschrift SemiBold Condensed" pitchFamily="34" charset="0"/>
              </a:rPr>
              <a:t>Устойчивого развития: </a:t>
            </a:r>
            <a:r>
              <a:rPr lang="ru-RU" sz="2200" dirty="0" smtClean="0">
                <a:latin typeface="Bahnschrift Light SemiCondensed" pitchFamily="34" charset="0"/>
              </a:rPr>
              <a:t>оптимальное</a:t>
            </a:r>
          </a:p>
          <a:p>
            <a:pPr>
              <a:buNone/>
            </a:pPr>
            <a:r>
              <a:rPr lang="ru-RU" sz="2200" dirty="0" smtClean="0">
                <a:latin typeface="Bahnschrift Light SemiCondensed" pitchFamily="34" charset="0"/>
              </a:rPr>
              <a:t>использование ресурсов и</a:t>
            </a:r>
          </a:p>
          <a:p>
            <a:pPr>
              <a:buNone/>
            </a:pPr>
            <a:r>
              <a:rPr lang="ru-RU" sz="2200" dirty="0" smtClean="0">
                <a:latin typeface="Bahnschrift Light SemiCondensed" pitchFamily="34" charset="0"/>
              </a:rPr>
              <a:t>территорий.</a:t>
            </a:r>
          </a:p>
          <a:p>
            <a:pPr>
              <a:buNone/>
            </a:pPr>
            <a:r>
              <a:rPr lang="ru-RU" sz="2200" dirty="0" smtClean="0">
                <a:latin typeface="Bahnschrift SemiBold Condensed" pitchFamily="34" charset="0"/>
              </a:rPr>
              <a:t>Планирования: </a:t>
            </a:r>
            <a:r>
              <a:rPr lang="ru-RU" sz="2200" dirty="0" smtClean="0">
                <a:latin typeface="Bahnschrift Light SemiCondensed" pitchFamily="34" charset="0"/>
              </a:rPr>
              <a:t>разработка</a:t>
            </a:r>
          </a:p>
          <a:p>
            <a:pPr>
              <a:buNone/>
            </a:pPr>
            <a:r>
              <a:rPr lang="ru-RU" sz="2200" dirty="0" smtClean="0">
                <a:latin typeface="Bahnschrift Light SemiCondensed" pitchFamily="34" charset="0"/>
              </a:rPr>
              <a:t>эффективных стратегий</a:t>
            </a:r>
          </a:p>
          <a:p>
            <a:pPr>
              <a:buNone/>
            </a:pPr>
            <a:r>
              <a:rPr lang="ru-RU" sz="2200" dirty="0" smtClean="0">
                <a:latin typeface="Bahnschrift Light SemiCondensed" pitchFamily="34" charset="0"/>
              </a:rPr>
              <a:t>городского и регионального</a:t>
            </a:r>
          </a:p>
          <a:p>
            <a:pPr>
              <a:buNone/>
            </a:pPr>
            <a:r>
              <a:rPr lang="ru-RU" sz="2200" dirty="0" smtClean="0">
                <a:latin typeface="Bahnschrift Light SemiCondensed" pitchFamily="34" charset="0"/>
              </a:rPr>
              <a:t>развития.</a:t>
            </a:r>
          </a:p>
          <a:p>
            <a:pPr>
              <a:buNone/>
            </a:pPr>
            <a:r>
              <a:rPr lang="ru-RU" sz="2200" dirty="0" smtClean="0">
                <a:latin typeface="Bahnschrift SemiBold Condensed" pitchFamily="34" charset="0"/>
              </a:rPr>
              <a:t>Решения глобальных проблем: </a:t>
            </a:r>
            <a:r>
              <a:rPr lang="ru-RU" sz="2200" dirty="0" smtClean="0">
                <a:latin typeface="Bahnschrift Light SemiCondensed" pitchFamily="34" charset="0"/>
              </a:rPr>
              <a:t>от</a:t>
            </a:r>
          </a:p>
          <a:p>
            <a:pPr>
              <a:buNone/>
            </a:pPr>
            <a:r>
              <a:rPr lang="ru-RU" sz="2200" dirty="0" smtClean="0">
                <a:latin typeface="Bahnschrift Light SemiCondensed" pitchFamily="34" charset="0"/>
              </a:rPr>
              <a:t>бедности</a:t>
            </a:r>
          </a:p>
          <a:p>
            <a:pPr>
              <a:buNone/>
            </a:pPr>
            <a:r>
              <a:rPr lang="ru-RU" sz="2200" dirty="0" smtClean="0">
                <a:latin typeface="Bahnschrift Light SemiCondensed" pitchFamily="34" charset="0"/>
              </a:rPr>
              <a:t>до изменения климата.</a:t>
            </a:r>
            <a:endParaRPr lang="ru-RU" sz="2200" dirty="0" smtClean="0">
              <a:latin typeface="Bahnschrift SemiBold Condensed" pitchFamily="34" charset="0"/>
            </a:endParaRPr>
          </a:p>
          <a:p>
            <a:pPr>
              <a:buNone/>
            </a:pPr>
            <a:endParaRPr lang="ru-RU" sz="2200" dirty="0">
              <a:latin typeface="Bahnschrift SemiBold Condensed" pitchFamily="34" charset="0"/>
            </a:endParaRPr>
          </a:p>
        </p:txBody>
      </p:sp>
      <p:sp>
        <p:nvSpPr>
          <p:cNvPr id="4" name="Содержимое 3"/>
          <p:cNvSpPr>
            <a:spLocks noGrp="1"/>
          </p:cNvSpPr>
          <p:nvPr>
            <p:ph sz="half" idx="2"/>
          </p:nvPr>
        </p:nvSpPr>
        <p:spPr>
          <a:xfrm>
            <a:off x="5652120" y="3212976"/>
            <a:ext cx="2304256" cy="2016224"/>
          </a:xfrm>
        </p:spPr>
        <p:txBody>
          <a:bodyPr>
            <a:normAutofit fontScale="85000" lnSpcReduction="20000"/>
          </a:bodyPr>
          <a:lstStyle/>
          <a:p>
            <a:endParaRPr lang="ru-RU" dirty="0"/>
          </a:p>
        </p:txBody>
      </p:sp>
      <p:pic>
        <p:nvPicPr>
          <p:cNvPr id="1026" name="Picture 2" descr="Эксперты ООН: нельзя выбирать одни Цели устойчивого развития в ущерб другим  — Устойчивое развитие"/>
          <p:cNvPicPr>
            <a:picLocks noChangeAspect="1" noChangeArrowheads="1"/>
          </p:cNvPicPr>
          <p:nvPr/>
        </p:nvPicPr>
        <p:blipFill>
          <a:blip r:embed="rId2" cstate="print"/>
          <a:srcRect/>
          <a:stretch>
            <a:fillRect/>
          </a:stretch>
        </p:blipFill>
        <p:spPr bwMode="auto">
          <a:xfrm>
            <a:off x="3779912" y="1412777"/>
            <a:ext cx="5251699" cy="4464496"/>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Что такое география расселения?</a:t>
            </a:r>
            <a:endParaRPr lang="ru-RU" dirty="0"/>
          </a:p>
        </p:txBody>
      </p:sp>
      <p:sp>
        <p:nvSpPr>
          <p:cNvPr id="3" name="Содержимое 2"/>
          <p:cNvSpPr>
            <a:spLocks noGrp="1"/>
          </p:cNvSpPr>
          <p:nvPr>
            <p:ph sz="half" idx="1"/>
          </p:nvPr>
        </p:nvSpPr>
        <p:spPr>
          <a:xfrm>
            <a:off x="-108520" y="1600200"/>
            <a:ext cx="3456384" cy="4724400"/>
          </a:xfrm>
        </p:spPr>
        <p:txBody>
          <a:bodyPr>
            <a:normAutofit/>
          </a:bodyPr>
          <a:lstStyle/>
          <a:p>
            <a:pPr>
              <a:buNone/>
            </a:pPr>
            <a:r>
              <a:rPr lang="ru-RU" sz="2000" dirty="0" smtClean="0">
                <a:latin typeface="Bahnschrift Condensed" pitchFamily="34" charset="0"/>
              </a:rPr>
              <a:t>    </a:t>
            </a:r>
            <a:r>
              <a:rPr lang="ru-RU" sz="2000" dirty="0" smtClean="0">
                <a:latin typeface="Bahnschrift" pitchFamily="34" charset="0"/>
              </a:rPr>
              <a:t>География расселения</a:t>
            </a:r>
            <a:r>
              <a:rPr lang="ru-RU" sz="2000" dirty="0" smtClean="0">
                <a:latin typeface="Bahnschrift Condensed" pitchFamily="34" charset="0"/>
              </a:rPr>
              <a:t> </a:t>
            </a:r>
            <a:r>
              <a:rPr lang="ru-RU" sz="2000" dirty="0" smtClean="0">
                <a:latin typeface="Bahnschrift Light SemiCondensed" pitchFamily="34" charset="0"/>
              </a:rPr>
              <a:t>изучает размещение населения по территории Земли, его структуру, динамику и связь с окружающей средой.</a:t>
            </a:r>
          </a:p>
          <a:p>
            <a:pPr>
              <a:buNone/>
            </a:pPr>
            <a:r>
              <a:rPr lang="ru-RU" sz="2000" dirty="0" smtClean="0">
                <a:latin typeface="Bahnschrift Light SemiCondensed" pitchFamily="34" charset="0"/>
              </a:rPr>
              <a:t>    </a:t>
            </a:r>
            <a:r>
              <a:rPr lang="ru-RU" sz="2000" dirty="0" smtClean="0">
                <a:latin typeface="Bahnschrift" pitchFamily="34" charset="0"/>
              </a:rPr>
              <a:t>Основные понятия:           </a:t>
            </a:r>
            <a:r>
              <a:rPr lang="ru-RU" sz="2000" dirty="0" smtClean="0">
                <a:latin typeface="Bahnschrift Light SemiCondensed" pitchFamily="34" charset="0"/>
              </a:rPr>
              <a:t>Численность населения Плотность населения</a:t>
            </a:r>
            <a:endParaRPr lang="ru-RU" sz="2000" dirty="0">
              <a:latin typeface="Bahnschrift Light SemiCondensed" pitchFamily="34" charset="0"/>
            </a:endParaRPr>
          </a:p>
        </p:txBody>
      </p:sp>
      <p:sp>
        <p:nvSpPr>
          <p:cNvPr id="4" name="Содержимое 3"/>
          <p:cNvSpPr>
            <a:spLocks noGrp="1"/>
          </p:cNvSpPr>
          <p:nvPr>
            <p:ph sz="half" idx="2"/>
          </p:nvPr>
        </p:nvSpPr>
        <p:spPr>
          <a:xfrm>
            <a:off x="6084168" y="1600200"/>
            <a:ext cx="2907432" cy="1828800"/>
          </a:xfrm>
        </p:spPr>
        <p:txBody>
          <a:bodyPr>
            <a:normAutofit/>
          </a:bodyPr>
          <a:lstStyle/>
          <a:p>
            <a:endParaRPr lang="ru-RU" dirty="0"/>
          </a:p>
        </p:txBody>
      </p:sp>
      <p:pic>
        <p:nvPicPr>
          <p:cNvPr id="26626" name="Picture 2" descr="Карта плотности населения стран мира (2020) : r/MapPorn"/>
          <p:cNvPicPr>
            <a:picLocks noChangeAspect="1" noChangeArrowheads="1"/>
          </p:cNvPicPr>
          <p:nvPr/>
        </p:nvPicPr>
        <p:blipFill>
          <a:blip r:embed="rId2" cstate="print"/>
          <a:srcRect/>
          <a:stretch>
            <a:fillRect/>
          </a:stretch>
        </p:blipFill>
        <p:spPr bwMode="auto">
          <a:xfrm>
            <a:off x="3059832" y="1412776"/>
            <a:ext cx="5904656" cy="4464496"/>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Неравномерность размещения</a:t>
            </a:r>
            <a:endParaRPr lang="ru-RU" dirty="0"/>
          </a:p>
        </p:txBody>
      </p:sp>
      <p:sp>
        <p:nvSpPr>
          <p:cNvPr id="3" name="Текст 2"/>
          <p:cNvSpPr>
            <a:spLocks noGrp="1"/>
          </p:cNvSpPr>
          <p:nvPr>
            <p:ph type="body" idx="1"/>
          </p:nvPr>
        </p:nvSpPr>
        <p:spPr>
          <a:xfrm>
            <a:off x="1763688" y="2924944"/>
            <a:ext cx="45719" cy="639762"/>
          </a:xfrm>
        </p:spPr>
        <p:txBody>
          <a:bodyPr/>
          <a:lstStyle/>
          <a:p>
            <a:endParaRPr lang="ru-RU" dirty="0"/>
          </a:p>
        </p:txBody>
      </p:sp>
      <p:sp>
        <p:nvSpPr>
          <p:cNvPr id="4" name="Текст 3"/>
          <p:cNvSpPr>
            <a:spLocks noGrp="1"/>
          </p:cNvSpPr>
          <p:nvPr>
            <p:ph type="body" sz="half" idx="3"/>
          </p:nvPr>
        </p:nvSpPr>
        <p:spPr>
          <a:xfrm>
            <a:off x="251521" y="332656"/>
            <a:ext cx="8685746" cy="936104"/>
          </a:xfrm>
        </p:spPr>
        <p:txBody>
          <a:bodyPr>
            <a:normAutofit fontScale="70000" lnSpcReduction="20000"/>
          </a:bodyPr>
          <a:lstStyle/>
          <a:p>
            <a:r>
              <a:rPr lang="ru-RU" sz="3200" dirty="0" smtClean="0">
                <a:latin typeface="Bahnschrift Condensed" pitchFamily="34" charset="0"/>
              </a:rPr>
              <a:t>Население земли распределено крайне неравномерно. Большая часть людей сконцентрирована лишь на 10-15% суши. Существуют обширные малонаселенные или практически безлюдные территории</a:t>
            </a:r>
            <a:r>
              <a:rPr lang="ru-RU" dirty="0" smtClean="0">
                <a:latin typeface="Bahnschrift Condensed" pitchFamily="34" charset="0"/>
              </a:rPr>
              <a:t>.</a:t>
            </a:r>
            <a:r>
              <a:rPr lang="ru-RU" dirty="0" smtClean="0"/>
              <a:t> </a:t>
            </a:r>
            <a:endParaRPr lang="ru-RU" dirty="0"/>
          </a:p>
        </p:txBody>
      </p:sp>
      <p:sp>
        <p:nvSpPr>
          <p:cNvPr id="5" name="Содержимое 4"/>
          <p:cNvSpPr>
            <a:spLocks noGrp="1"/>
          </p:cNvSpPr>
          <p:nvPr>
            <p:ph sz="quarter" idx="2"/>
          </p:nvPr>
        </p:nvSpPr>
        <p:spPr>
          <a:xfrm>
            <a:off x="281444" y="1988840"/>
            <a:ext cx="3786500" cy="3268960"/>
          </a:xfrm>
        </p:spPr>
        <p:txBody>
          <a:bodyPr/>
          <a:lstStyle/>
          <a:p>
            <a:pPr>
              <a:buNone/>
            </a:pPr>
            <a:endParaRPr lang="ru-RU" dirty="0"/>
          </a:p>
        </p:txBody>
      </p:sp>
      <p:sp>
        <p:nvSpPr>
          <p:cNvPr id="6" name="Содержимое 5"/>
          <p:cNvSpPr>
            <a:spLocks noGrp="1"/>
          </p:cNvSpPr>
          <p:nvPr>
            <p:ph sz="quarter" idx="4"/>
          </p:nvPr>
        </p:nvSpPr>
        <p:spPr>
          <a:xfrm>
            <a:off x="4648730" y="2132856"/>
            <a:ext cx="3451662" cy="3124944"/>
          </a:xfrm>
        </p:spPr>
        <p:txBody>
          <a:bodyPr/>
          <a:lstStyle/>
          <a:p>
            <a:endParaRPr lang="ru-RU" dirty="0"/>
          </a:p>
        </p:txBody>
      </p:sp>
      <p:pic>
        <p:nvPicPr>
          <p:cNvPr id="27650" name="Picture 2" descr="Бесплатные стоковые фото на тему shibuya, азиатский город, азия,  архитектура, восточная азия, город, городская жизнь, городской, городской  пейзаж, дневное время, достопримечательность, ехать на работу, зимняя мода,  знаки, инфраструктура, культура, люди ..."/>
          <p:cNvPicPr>
            <a:picLocks noChangeAspect="1" noChangeArrowheads="1"/>
          </p:cNvPicPr>
          <p:nvPr/>
        </p:nvPicPr>
        <p:blipFill>
          <a:blip r:embed="rId2" cstate="print"/>
          <a:srcRect/>
          <a:stretch>
            <a:fillRect/>
          </a:stretch>
        </p:blipFill>
        <p:spPr bwMode="auto">
          <a:xfrm>
            <a:off x="251520" y="1340768"/>
            <a:ext cx="4248472" cy="4032448"/>
          </a:xfrm>
          <a:prstGeom prst="rect">
            <a:avLst/>
          </a:prstGeom>
          <a:noFill/>
        </p:spPr>
      </p:pic>
      <p:sp>
        <p:nvSpPr>
          <p:cNvPr id="27654" name="AutoShape 6" descr="обширный пустынный ландшафт с холмистыми песчаными дюнами под ясным голубым  небом, засушливый, природа, геология фон картинки и Фото для бесплатной  загрузки"/>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7656" name="AutoShape 8" descr="обширный пустынный ландшафт с холмистыми песчаными дюнами под ясным голубым  небом, засушливый, природа, геология фон картинки и Фото для бесплатной  загрузки"/>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7658" name="AutoShape 10" descr="обширный пустынный ландшафт с холмистыми песчаными дюнами под ясным голубым  небом, засушливый, природа, геология фон картинки и Фото для бесплатной  загрузки"/>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7660" name="AutoShape 12" descr="обширный пустынный ландшафт с холмистыми песчаными дюнами под ясным голубым  небом, засушливый, природа, геология фон картинки и Фото для бесплатной  загрузки"/>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7662" name="AutoShape 14" descr="обширный пустынный ландшафт с холмистыми песчаными дюнами под ясным голубым  небом, засушливый, природа, геология фон картинки и Фото для бесплатной  загрузки"/>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7664" name="AutoShape 16" descr="обширный пустынный ландшафт с холмистыми песчаными дюнами под ясным голубым  небом, засушливый, природа, геология фон картинки и Фото для бесплатной  загрузки"/>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7666" name="AutoShape 18" descr="обширный пустынный ландшафт с холмистыми песчаными дюнами под ясным голубым  небом, засушливый, природа, геология фон картинки и Фото для бесплатной  загрузки"/>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7668" name="AutoShape 20" descr="C:\Users\LENOVO\AppData\Local\Temp\{630F62FC-2E62-4B32-8EBF-D999EDAEEE9B}.tmp"/>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7670" name="AutoShape 22" descr="C:\Users\LENOVO\AppData\Local\Temp\{630F62FC-2E62-4B32-8EBF-D999EDAEEE9B}.tmp"/>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7672" name="AutoShape 24" descr="обширный пустынный ландшафт с холмистыми песчаными дюнами под ясным небом,  засушливый, природа, геология фон картинки и Фото для бесплатной загрузки"/>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7674" name="AutoShape 26" descr="обширный пустынный ландшафт с холмистыми песчаными дюнами под ясным небом,  засушливый, природа, геология фон картинки и Фото для бесплатной загрузки"/>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7676" name="AutoShape 28" descr="обширный пустынный ландшафт с холмистыми песчаными дюнами под ясным небом,  засушливый, природа, геология фон картинки и Фото для бесплатной загрузки"/>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7678" name="AutoShape 30" descr="обширный пустынный ландшафт с холмистыми песчаными дюнами под ясным небом,  засушливый, природа, геология фон картинки и Фото для бесплатной загрузки"/>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7684" name="AutoShape 36" descr="Фотографии на тему «Пустынный ландшафт» — скачивайте бесплатные изображения  высокого качества | Freepi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7686" name="AutoShape 38" descr="Фотографии на тему «Пустынный ландшафт» — скачивайте бесплатные изображения  высокого качества | Freepi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7688" name="AutoShape 40" descr="Фотографии на тему «Пустынный ландшафт» — скачивайте бесплатные изображения  высокого качества | Freepi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27690" name="Picture 42" descr="Пустынный ландшафт, Марокко. | Премиум фото"/>
          <p:cNvPicPr>
            <a:picLocks noChangeAspect="1" noChangeArrowheads="1"/>
          </p:cNvPicPr>
          <p:nvPr/>
        </p:nvPicPr>
        <p:blipFill>
          <a:blip r:embed="rId3" cstate="print"/>
          <a:srcRect/>
          <a:stretch>
            <a:fillRect/>
          </a:stretch>
        </p:blipFill>
        <p:spPr bwMode="auto">
          <a:xfrm>
            <a:off x="4572000" y="1340768"/>
            <a:ext cx="4233422" cy="4032448"/>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Основные природные факторы</a:t>
            </a:r>
            <a:endParaRPr lang="ru-RU" dirty="0"/>
          </a:p>
        </p:txBody>
      </p:sp>
      <p:sp>
        <p:nvSpPr>
          <p:cNvPr id="3" name="Содержимое 2"/>
          <p:cNvSpPr>
            <a:spLocks noGrp="1"/>
          </p:cNvSpPr>
          <p:nvPr>
            <p:ph sz="half" idx="1"/>
          </p:nvPr>
        </p:nvSpPr>
        <p:spPr>
          <a:xfrm>
            <a:off x="179512" y="1600200"/>
            <a:ext cx="4176464" cy="4724400"/>
          </a:xfrm>
        </p:spPr>
        <p:txBody>
          <a:bodyPr>
            <a:normAutofit/>
          </a:bodyPr>
          <a:lstStyle/>
          <a:p>
            <a:pPr>
              <a:buNone/>
            </a:pPr>
            <a:r>
              <a:rPr lang="ru-RU" sz="2000" dirty="0" smtClean="0">
                <a:latin typeface="Bahnschrift" pitchFamily="34" charset="0"/>
              </a:rPr>
              <a:t>Природные условия играют</a:t>
            </a:r>
          </a:p>
          <a:p>
            <a:pPr>
              <a:buNone/>
            </a:pPr>
            <a:r>
              <a:rPr lang="ru-RU" sz="2000" dirty="0" smtClean="0">
                <a:latin typeface="Bahnschrift" pitchFamily="34" charset="0"/>
              </a:rPr>
              <a:t>ключевую роль в расселении:</a:t>
            </a:r>
          </a:p>
          <a:p>
            <a:r>
              <a:rPr lang="ru-RU" sz="2000" dirty="0" smtClean="0">
                <a:latin typeface="Bahnschrift Light SemiCondensed" pitchFamily="34" charset="0"/>
              </a:rPr>
              <a:t>Климат: умеренный и субтропический пояса наиболее благоприятны.</a:t>
            </a:r>
          </a:p>
          <a:p>
            <a:r>
              <a:rPr lang="ru-RU" sz="2000" dirty="0" smtClean="0">
                <a:latin typeface="Bahnschrift Light SemiCondensed" pitchFamily="34" charset="0"/>
              </a:rPr>
              <a:t>Рельеф: преобладают равнины, долины рек, прибрежные зоны.</a:t>
            </a:r>
          </a:p>
          <a:p>
            <a:r>
              <a:rPr lang="ru-RU" sz="2000" dirty="0" smtClean="0">
                <a:latin typeface="Bahnschrift Light SemiCondensed" pitchFamily="34" charset="0"/>
              </a:rPr>
              <a:t>Ресурсы: доступ к пресной воде, плодородные почвы, полезные ископаемые</a:t>
            </a:r>
            <a:r>
              <a:rPr lang="ru-RU" sz="2000" dirty="0" smtClean="0"/>
              <a:t>.</a:t>
            </a:r>
            <a:endParaRPr lang="ru-RU" sz="2000" dirty="0"/>
          </a:p>
        </p:txBody>
      </p:sp>
      <p:sp>
        <p:nvSpPr>
          <p:cNvPr id="4" name="Содержимое 3"/>
          <p:cNvSpPr>
            <a:spLocks noGrp="1"/>
          </p:cNvSpPr>
          <p:nvPr>
            <p:ph sz="half" idx="2"/>
          </p:nvPr>
        </p:nvSpPr>
        <p:spPr>
          <a:xfrm>
            <a:off x="4648200" y="1600200"/>
            <a:ext cx="3740224" cy="3989040"/>
          </a:xfrm>
        </p:spPr>
        <p:txBody>
          <a:bodyPr>
            <a:normAutofit/>
          </a:bodyPr>
          <a:lstStyle/>
          <a:p>
            <a:endParaRPr lang="ru-RU" dirty="0"/>
          </a:p>
        </p:txBody>
      </p:sp>
      <p:sp>
        <p:nvSpPr>
          <p:cNvPr id="28674" name="AutoShape 2" descr="обширный пустынный ландшафт с холмистыми песчаными дюнами под ясным небом,  засушливый, природа, геология фон картинки и Фото для бесплатной загрузки"/>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28678" name="Picture 6" descr="Долина Пышный Река - Бесплатное фото на Pixabay"/>
          <p:cNvPicPr>
            <a:picLocks noChangeAspect="1" noChangeArrowheads="1"/>
          </p:cNvPicPr>
          <p:nvPr/>
        </p:nvPicPr>
        <p:blipFill>
          <a:blip r:embed="rId2" cstate="print"/>
          <a:srcRect/>
          <a:stretch>
            <a:fillRect/>
          </a:stretch>
        </p:blipFill>
        <p:spPr bwMode="auto">
          <a:xfrm>
            <a:off x="4355976" y="1628800"/>
            <a:ext cx="2304256" cy="2232248"/>
          </a:xfrm>
          <a:prstGeom prst="rect">
            <a:avLst/>
          </a:prstGeom>
          <a:noFill/>
          <a:ln w="38100">
            <a:solidFill>
              <a:schemeClr val="accent1">
                <a:lumMod val="40000"/>
                <a:lumOff val="60000"/>
              </a:schemeClr>
            </a:solidFill>
          </a:ln>
        </p:spPr>
      </p:pic>
      <p:pic>
        <p:nvPicPr>
          <p:cNvPr id="28680" name="Picture 8" descr="В пустыне / пустыня горы"/>
          <p:cNvPicPr>
            <a:picLocks noChangeAspect="1" noChangeArrowheads="1"/>
          </p:cNvPicPr>
          <p:nvPr/>
        </p:nvPicPr>
        <p:blipFill>
          <a:blip r:embed="rId3" cstate="print"/>
          <a:srcRect/>
          <a:stretch>
            <a:fillRect/>
          </a:stretch>
        </p:blipFill>
        <p:spPr bwMode="auto">
          <a:xfrm>
            <a:off x="6660232" y="1628800"/>
            <a:ext cx="2252165" cy="2232248"/>
          </a:xfrm>
          <a:prstGeom prst="rect">
            <a:avLst/>
          </a:prstGeom>
          <a:noFill/>
          <a:ln w="38100">
            <a:solidFill>
              <a:schemeClr val="accent1">
                <a:lumMod val="40000"/>
                <a:lumOff val="60000"/>
              </a:schemeClr>
            </a:solidFill>
          </a:ln>
        </p:spPr>
      </p:pic>
      <p:pic>
        <p:nvPicPr>
          <p:cNvPr id="28684" name="Picture 12" descr="Территория чистой воды » Самые чистые реки в мире"/>
          <p:cNvPicPr>
            <a:picLocks noChangeAspect="1" noChangeArrowheads="1"/>
          </p:cNvPicPr>
          <p:nvPr/>
        </p:nvPicPr>
        <p:blipFill>
          <a:blip r:embed="rId4" cstate="print"/>
          <a:srcRect/>
          <a:stretch>
            <a:fillRect/>
          </a:stretch>
        </p:blipFill>
        <p:spPr bwMode="auto">
          <a:xfrm>
            <a:off x="4355976" y="3933056"/>
            <a:ext cx="4536504" cy="2276873"/>
          </a:xfrm>
          <a:prstGeom prst="rect">
            <a:avLst/>
          </a:prstGeom>
          <a:noFill/>
          <a:ln w="38100">
            <a:solidFill>
              <a:schemeClr val="accent1">
                <a:lumMod val="40000"/>
                <a:lumOff val="60000"/>
              </a:schemeClr>
            </a:solid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Социально-экономические и исторические факторы</a:t>
            </a:r>
            <a:br>
              <a:rPr lang="ru-RU" dirty="0" smtClean="0"/>
            </a:br>
            <a:endParaRPr lang="ru-RU" dirty="0"/>
          </a:p>
        </p:txBody>
      </p:sp>
      <p:sp>
        <p:nvSpPr>
          <p:cNvPr id="3" name="Содержимое 2"/>
          <p:cNvSpPr>
            <a:spLocks noGrp="1"/>
          </p:cNvSpPr>
          <p:nvPr>
            <p:ph idx="1"/>
          </p:nvPr>
        </p:nvSpPr>
        <p:spPr>
          <a:xfrm>
            <a:off x="304800" y="1554162"/>
            <a:ext cx="3691136" cy="5115198"/>
          </a:xfrm>
        </p:spPr>
        <p:txBody>
          <a:bodyPr>
            <a:normAutofit fontScale="92500" lnSpcReduction="10000"/>
          </a:bodyPr>
          <a:lstStyle/>
          <a:p>
            <a:pPr>
              <a:buNone/>
            </a:pPr>
            <a:r>
              <a:rPr lang="ru-RU" sz="2800" dirty="0" smtClean="0">
                <a:latin typeface="Bahnschrift Condensed" pitchFamily="34" charset="0"/>
              </a:rPr>
              <a:t>Помимо природы, на</a:t>
            </a:r>
          </a:p>
          <a:p>
            <a:pPr>
              <a:buNone/>
            </a:pPr>
            <a:r>
              <a:rPr lang="ru-RU" sz="2800" dirty="0" smtClean="0">
                <a:latin typeface="Bahnschrift Condensed" pitchFamily="34" charset="0"/>
              </a:rPr>
              <a:t>расселение влияют:</a:t>
            </a:r>
          </a:p>
          <a:p>
            <a:pPr>
              <a:buNone/>
            </a:pPr>
            <a:r>
              <a:rPr lang="ru-RU" sz="2000" dirty="0" smtClean="0">
                <a:latin typeface="Bahnschrift Light SemiCondensed" pitchFamily="34" charset="0"/>
              </a:rPr>
              <a:t> </a:t>
            </a:r>
            <a:r>
              <a:rPr lang="ru-RU" sz="2000" dirty="0" smtClean="0">
                <a:latin typeface="Bahnschrift Condensed" pitchFamily="34" charset="0"/>
              </a:rPr>
              <a:t>Экономика:</a:t>
            </a:r>
            <a:r>
              <a:rPr lang="ru-RU" sz="2000" dirty="0" smtClean="0">
                <a:latin typeface="Bahnschrift Light SemiCondensed" pitchFamily="34" charset="0"/>
              </a:rPr>
              <a:t> развитие</a:t>
            </a:r>
          </a:p>
          <a:p>
            <a:pPr>
              <a:buNone/>
            </a:pPr>
            <a:r>
              <a:rPr lang="ru-RU" sz="2000" dirty="0" smtClean="0">
                <a:latin typeface="Bahnschrift Light SemiCondensed" pitchFamily="34" charset="0"/>
              </a:rPr>
              <a:t>промышленности, сельского</a:t>
            </a:r>
          </a:p>
          <a:p>
            <a:pPr>
              <a:buNone/>
            </a:pPr>
            <a:r>
              <a:rPr lang="ru-RU" sz="2000" dirty="0" smtClean="0">
                <a:latin typeface="Bahnschrift Light SemiCondensed" pitchFamily="34" charset="0"/>
              </a:rPr>
              <a:t>хозяйства, сферы услуг.</a:t>
            </a:r>
          </a:p>
          <a:p>
            <a:pPr>
              <a:buNone/>
            </a:pPr>
            <a:r>
              <a:rPr lang="ru-RU" sz="2000" dirty="0" smtClean="0">
                <a:latin typeface="Bahnschrift Light SemiCondensed" pitchFamily="34" charset="0"/>
              </a:rPr>
              <a:t> </a:t>
            </a:r>
            <a:r>
              <a:rPr lang="ru-RU" sz="2000" dirty="0" smtClean="0">
                <a:latin typeface="Bahnschrift Condensed" pitchFamily="34" charset="0"/>
              </a:rPr>
              <a:t>Транспорт:</a:t>
            </a:r>
            <a:r>
              <a:rPr lang="ru-RU" sz="2000" dirty="0" smtClean="0">
                <a:latin typeface="Bahnschrift Light SemiCondensed" pitchFamily="34" charset="0"/>
              </a:rPr>
              <a:t> наличие удобных </a:t>
            </a:r>
          </a:p>
          <a:p>
            <a:pPr>
              <a:buNone/>
            </a:pPr>
            <a:r>
              <a:rPr lang="ru-RU" sz="2000" dirty="0" smtClean="0">
                <a:latin typeface="Bahnschrift Light SemiCondensed" pitchFamily="34" charset="0"/>
              </a:rPr>
              <a:t>транспортных путей(порты,</a:t>
            </a:r>
          </a:p>
          <a:p>
            <a:pPr>
              <a:buNone/>
            </a:pPr>
            <a:r>
              <a:rPr lang="ru-RU" sz="2000" dirty="0" smtClean="0">
                <a:latin typeface="Bahnschrift Light SemiCondensed" pitchFamily="34" charset="0"/>
              </a:rPr>
              <a:t>железные дороги).</a:t>
            </a:r>
          </a:p>
          <a:p>
            <a:pPr>
              <a:buNone/>
            </a:pPr>
            <a:r>
              <a:rPr lang="ru-RU" sz="2000" dirty="0" smtClean="0">
                <a:latin typeface="Bahnschrift Light SemiCondensed" pitchFamily="34" charset="0"/>
              </a:rPr>
              <a:t> </a:t>
            </a:r>
            <a:r>
              <a:rPr lang="ru-RU" sz="2000" dirty="0" smtClean="0">
                <a:latin typeface="Bahnschrift Condensed" pitchFamily="34" charset="0"/>
              </a:rPr>
              <a:t>История:</a:t>
            </a:r>
            <a:r>
              <a:rPr lang="ru-RU" sz="2000" dirty="0" smtClean="0">
                <a:latin typeface="Bahnschrift Light SemiCondensed" pitchFamily="34" charset="0"/>
              </a:rPr>
              <a:t> колонизация, войны,</a:t>
            </a:r>
          </a:p>
          <a:p>
            <a:pPr>
              <a:buNone/>
            </a:pPr>
            <a:r>
              <a:rPr lang="ru-RU" sz="2000" dirty="0" smtClean="0">
                <a:latin typeface="Bahnschrift Light SemiCondensed" pitchFamily="34" charset="0"/>
              </a:rPr>
              <a:t>миграции формировали</a:t>
            </a:r>
          </a:p>
          <a:p>
            <a:pPr>
              <a:buNone/>
            </a:pPr>
            <a:r>
              <a:rPr lang="ru-RU" sz="2000" dirty="0" smtClean="0">
                <a:latin typeface="Bahnschrift Light SemiCondensed" pitchFamily="34" charset="0"/>
              </a:rPr>
              <a:t>современные ареалы.</a:t>
            </a:r>
          </a:p>
          <a:p>
            <a:pPr>
              <a:buNone/>
            </a:pPr>
            <a:r>
              <a:rPr lang="ru-RU" sz="2000" dirty="0" smtClean="0">
                <a:latin typeface="Bahnschrift Condensed" pitchFamily="34" charset="0"/>
              </a:rPr>
              <a:t>Политика:</a:t>
            </a:r>
            <a:r>
              <a:rPr lang="ru-RU" sz="2000" dirty="0" smtClean="0">
                <a:latin typeface="Bahnschrift Light SemiCondensed" pitchFamily="34" charset="0"/>
              </a:rPr>
              <a:t> стабильность,</a:t>
            </a:r>
          </a:p>
          <a:p>
            <a:pPr>
              <a:buNone/>
            </a:pPr>
            <a:r>
              <a:rPr lang="ru-RU" sz="2000" dirty="0" smtClean="0">
                <a:latin typeface="Bahnschrift Light SemiCondensed" pitchFamily="34" charset="0"/>
              </a:rPr>
              <a:t>государственная поддержка</a:t>
            </a:r>
          </a:p>
          <a:p>
            <a:pPr>
              <a:buNone/>
            </a:pPr>
            <a:r>
              <a:rPr lang="ru-RU" sz="2000" dirty="0" smtClean="0">
                <a:latin typeface="Bahnschrift Light SemiCondensed" pitchFamily="34" charset="0"/>
              </a:rPr>
              <a:t>Регионов.</a:t>
            </a:r>
          </a:p>
          <a:p>
            <a:pPr>
              <a:buNone/>
            </a:pPr>
            <a:r>
              <a:rPr lang="ru-RU" sz="2000" dirty="0" smtClean="0">
                <a:latin typeface="Bahnschrift Light SemiCondensed" pitchFamily="34" charset="0"/>
              </a:rPr>
              <a:t> </a:t>
            </a:r>
          </a:p>
          <a:p>
            <a:pPr>
              <a:buNone/>
            </a:pPr>
            <a:endParaRPr lang="ru-RU" dirty="0">
              <a:latin typeface="Bahnschrift Condensed" pitchFamily="34" charset="0"/>
            </a:endParaRPr>
          </a:p>
        </p:txBody>
      </p:sp>
      <p:pic>
        <p:nvPicPr>
          <p:cNvPr id="29698" name="Picture 2" descr="Фото городского пейзажа в дневное время · Бесплатные стоковые фото"/>
          <p:cNvPicPr>
            <a:picLocks noChangeAspect="1" noChangeArrowheads="1"/>
          </p:cNvPicPr>
          <p:nvPr/>
        </p:nvPicPr>
        <p:blipFill>
          <a:blip r:embed="rId2" cstate="print"/>
          <a:srcRect/>
          <a:stretch>
            <a:fillRect/>
          </a:stretch>
        </p:blipFill>
        <p:spPr bwMode="auto">
          <a:xfrm>
            <a:off x="3923928" y="1340768"/>
            <a:ext cx="4561924" cy="2520280"/>
          </a:xfrm>
          <a:prstGeom prst="rect">
            <a:avLst/>
          </a:prstGeom>
          <a:noFill/>
          <a:ln w="38100">
            <a:solidFill>
              <a:schemeClr val="bg2">
                <a:lumMod val="90000"/>
              </a:schemeClr>
            </a:solidFill>
          </a:ln>
        </p:spPr>
      </p:pic>
      <p:sp>
        <p:nvSpPr>
          <p:cNvPr id="29700" name="AutoShape 4" descr="оживленный порт на закате с контейнеровозами и буксирами, контейнеры,  логистика, морской фон картинки и Фото для бесплатной загрузки"/>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9702" name="AutoShape 6" descr="оживленный порт на закате с контейнеровозами и буксирами, контейнеры,  логистика, морской фон картинки и Фото для бесплатной загрузки"/>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9704" name="AutoShape 8" descr="вид с воздуха на оживленный порт с многочисленными грузовыми судами и  сложенными контейнерами, краны, логистика, морской фон картинки и Фото для  бесплатной загрузки"/>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9706" name="AutoShape 10" descr="вид с воздуха на оживленный порт с многочисленными грузовыми судами и  сложенными контейнерами, краны, логистика, морской фон картинки и Фото для  бесплатной загрузки"/>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9708" name="AutoShape 12" descr="оживленный порт с грузовыми контейнерами загружаемыми на судно и  грузовиками с помощью кранов и вилочных погрузчиков, логистика, транспорт,  кран фон картинки и Фото для бесплатной загрузки"/>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9710" name="AutoShape 14" descr="оживленный порт с грузовыми контейнерами загружаемыми на судно и  грузовиками с помощью кранов и вилочных погрузчиков, логистика, транспорт,  кран фон картинки и Фото для бесплатной загрузки"/>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9712" name="AutoShape 16" descr="оживленный порт с грузовыми контейнерами загружаемыми на судно и  грузовиками с помощью кранов и вилочных погрузчиков, логистика, транспорт,  кран фон картинки и Фото для бесплатной загрузки"/>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9714" name="AutoShape 18" descr="оживленный порт с грузовыми контейнерами загружаемыми на судно и  грузовиками с помощью кранов и вилочных погрузчиков, логистика, транспорт,  кран фон картинки и Фото для бесплатной загрузки"/>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9716" name="AutoShape 20" descr="оживленный порт с грузовыми контейнерами загружаемыми на судно и  грузовиками с помощью кранов и вилочных погрузчиков, логистика, транспорт,  кран фон картинки и Фото для бесплатной загрузки"/>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29718" name="Picture 22" descr="Владивостокский морской торговый порт (ВМТП), входящий в группу FESCO,  достиг объемов перевалки порта-миллионника — Альфа Транзит"/>
          <p:cNvPicPr>
            <a:picLocks noChangeAspect="1" noChangeArrowheads="1"/>
          </p:cNvPicPr>
          <p:nvPr/>
        </p:nvPicPr>
        <p:blipFill>
          <a:blip r:embed="rId3" cstate="print"/>
          <a:srcRect/>
          <a:stretch>
            <a:fillRect/>
          </a:stretch>
        </p:blipFill>
        <p:spPr bwMode="auto">
          <a:xfrm>
            <a:off x="3923928" y="3933056"/>
            <a:ext cx="2448271" cy="2016224"/>
          </a:xfrm>
          <a:prstGeom prst="rect">
            <a:avLst/>
          </a:prstGeom>
          <a:noFill/>
          <a:ln w="38100">
            <a:solidFill>
              <a:schemeClr val="bg2">
                <a:lumMod val="90000"/>
              </a:schemeClr>
            </a:solidFill>
          </a:ln>
        </p:spPr>
      </p:pic>
      <p:sp>
        <p:nvSpPr>
          <p:cNvPr id="29720" name="AutoShape 24" descr="Разница между заводом и фабрикой: что важно знать"/>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9722" name="AutoShape 26" descr="Разница между заводом и фабрикой: что важно знать"/>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29730" name="Picture 34" descr="Самые крупные заводы в мире"/>
          <p:cNvPicPr>
            <a:picLocks noChangeAspect="1" noChangeArrowheads="1"/>
          </p:cNvPicPr>
          <p:nvPr/>
        </p:nvPicPr>
        <p:blipFill>
          <a:blip r:embed="rId4" cstate="print"/>
          <a:srcRect/>
          <a:stretch>
            <a:fillRect/>
          </a:stretch>
        </p:blipFill>
        <p:spPr bwMode="auto">
          <a:xfrm>
            <a:off x="6444208" y="3933056"/>
            <a:ext cx="2088232" cy="2016224"/>
          </a:xfrm>
          <a:prstGeom prst="rect">
            <a:avLst/>
          </a:prstGeom>
          <a:noFill/>
          <a:ln w="38100">
            <a:solidFill>
              <a:schemeClr val="bg2">
                <a:lumMod val="90000"/>
              </a:schemeClr>
            </a:solid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Главные очаги концентрации населения</a:t>
            </a:r>
            <a:endParaRPr lang="ru-RU" dirty="0"/>
          </a:p>
        </p:txBody>
      </p:sp>
      <p:sp>
        <p:nvSpPr>
          <p:cNvPr id="3" name="Текст 2"/>
          <p:cNvSpPr>
            <a:spLocks noGrp="1"/>
          </p:cNvSpPr>
          <p:nvPr>
            <p:ph type="body" idx="2"/>
          </p:nvPr>
        </p:nvSpPr>
        <p:spPr/>
        <p:txBody>
          <a:bodyPr>
            <a:normAutofit lnSpcReduction="10000"/>
          </a:bodyPr>
          <a:lstStyle/>
          <a:p>
            <a:r>
              <a:rPr lang="ru-RU" sz="2200" dirty="0" smtClean="0">
                <a:latin typeface="Bahnschrift Condensed" pitchFamily="34" charset="0"/>
              </a:rPr>
              <a:t>Четыре основных региона, где сосредоточена большая часть населения Земли</a:t>
            </a:r>
            <a:r>
              <a:rPr lang="ru-RU" sz="2000" dirty="0" smtClean="0">
                <a:latin typeface="Bahnschrift Condensed" pitchFamily="34" charset="0"/>
              </a:rPr>
              <a:t>:</a:t>
            </a:r>
          </a:p>
          <a:p>
            <a:r>
              <a:rPr lang="ru-RU" sz="2000" dirty="0" smtClean="0">
                <a:latin typeface="Bahnschrift Condensed" pitchFamily="34" charset="0"/>
              </a:rPr>
              <a:t> 1. </a:t>
            </a:r>
            <a:r>
              <a:rPr lang="ru-RU" sz="1800" dirty="0" smtClean="0">
                <a:latin typeface="Bahnschrift Condensed" pitchFamily="34" charset="0"/>
              </a:rPr>
              <a:t>Южная и Восточная Азия: </a:t>
            </a:r>
            <a:r>
              <a:rPr lang="ru-RU" sz="1800" dirty="0" smtClean="0">
                <a:latin typeface="Bahnschrift Light SemiCondensed" pitchFamily="34" charset="0"/>
              </a:rPr>
              <a:t>Индия, Китай, Индонезия, Япония- более  половины населения человечества.</a:t>
            </a:r>
          </a:p>
          <a:p>
            <a:r>
              <a:rPr lang="ru-RU" sz="1800" dirty="0" smtClean="0">
                <a:latin typeface="Bahnschrift Condensed" pitchFamily="34" charset="0"/>
              </a:rPr>
              <a:t>2. Европа: </a:t>
            </a:r>
            <a:r>
              <a:rPr lang="ru-RU" sz="1800" dirty="0" smtClean="0">
                <a:latin typeface="Bahnschrift Light SemiCondensed" pitchFamily="34" charset="0"/>
              </a:rPr>
              <a:t>Западная, Центральная и Восточная Европа.</a:t>
            </a:r>
          </a:p>
          <a:p>
            <a:r>
              <a:rPr lang="ru-RU" sz="1800" dirty="0" smtClean="0">
                <a:latin typeface="Bahnschrift Condensed" pitchFamily="34" charset="0"/>
              </a:rPr>
              <a:t>3. Восточное побережье Северной Америки: </a:t>
            </a:r>
            <a:r>
              <a:rPr lang="ru-RU" sz="1800" dirty="0" smtClean="0">
                <a:latin typeface="Bahnschrift Light SemiCondensed" pitchFamily="34" charset="0"/>
              </a:rPr>
              <a:t>мегаполисы США и </a:t>
            </a:r>
            <a:r>
              <a:rPr lang="ru-RU" sz="1800" dirty="0" err="1" smtClean="0">
                <a:latin typeface="Bahnschrift Light SemiCondensed" pitchFamily="34" charset="0"/>
              </a:rPr>
              <a:t>канады</a:t>
            </a:r>
            <a:r>
              <a:rPr lang="ru-RU" sz="1800" dirty="0" smtClean="0">
                <a:latin typeface="Bahnschrift Light SemiCondensed" pitchFamily="34" charset="0"/>
              </a:rPr>
              <a:t>.</a:t>
            </a:r>
          </a:p>
          <a:p>
            <a:r>
              <a:rPr lang="ru-RU" sz="1800" dirty="0" smtClean="0">
                <a:latin typeface="Bahnschrift Condensed" pitchFamily="34" charset="0"/>
              </a:rPr>
              <a:t>4. Отдельные регионы Африки и Латинской Америки: </a:t>
            </a:r>
            <a:r>
              <a:rPr lang="ru-RU" sz="1800" dirty="0" smtClean="0">
                <a:latin typeface="Bahnschrift Light SemiCondensed" pitchFamily="34" charset="0"/>
              </a:rPr>
              <a:t>Нигерия, Бразилия и др.</a:t>
            </a:r>
            <a:endParaRPr lang="ru-RU" sz="2000" dirty="0">
              <a:latin typeface="Bahnschrift Condensed" pitchFamily="34" charset="0"/>
            </a:endParaRPr>
          </a:p>
        </p:txBody>
      </p:sp>
      <p:sp>
        <p:nvSpPr>
          <p:cNvPr id="4" name="Содержимое 3"/>
          <p:cNvSpPr>
            <a:spLocks noGrp="1"/>
          </p:cNvSpPr>
          <p:nvPr>
            <p:ph sz="half" idx="1"/>
          </p:nvPr>
        </p:nvSpPr>
        <p:spPr>
          <a:xfrm>
            <a:off x="3923928" y="1700808"/>
            <a:ext cx="4991472" cy="2592288"/>
          </a:xfrm>
        </p:spPr>
        <p:txBody>
          <a:bodyPr/>
          <a:lstStyle/>
          <a:p>
            <a:pPr>
              <a:buNone/>
            </a:pPr>
            <a:endParaRPr lang="ru-RU" dirty="0"/>
          </a:p>
        </p:txBody>
      </p:sp>
      <p:pic>
        <p:nvPicPr>
          <p:cNvPr id="30722" name="Picture 2" descr="Map Shows World by Population Density - Newsweek"/>
          <p:cNvPicPr>
            <a:picLocks noChangeAspect="1" noChangeArrowheads="1"/>
          </p:cNvPicPr>
          <p:nvPr/>
        </p:nvPicPr>
        <p:blipFill>
          <a:blip r:embed="rId2" cstate="print"/>
          <a:srcRect t="8300" b="5377"/>
          <a:stretch>
            <a:fillRect/>
          </a:stretch>
        </p:blipFill>
        <p:spPr bwMode="auto">
          <a:xfrm>
            <a:off x="3275856" y="692696"/>
            <a:ext cx="5674196" cy="4176464"/>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Глобальные тренды: урбанизация</a:t>
            </a:r>
            <a:endParaRPr lang="ru-RU" dirty="0"/>
          </a:p>
        </p:txBody>
      </p:sp>
      <p:sp>
        <p:nvSpPr>
          <p:cNvPr id="3" name="Текст 2"/>
          <p:cNvSpPr>
            <a:spLocks noGrp="1"/>
          </p:cNvSpPr>
          <p:nvPr>
            <p:ph type="body" idx="1"/>
          </p:nvPr>
        </p:nvSpPr>
        <p:spPr>
          <a:xfrm>
            <a:off x="281444" y="1052736"/>
            <a:ext cx="4290556" cy="576064"/>
          </a:xfrm>
          <a:noFill/>
          <a:ln>
            <a:noFill/>
          </a:ln>
        </p:spPr>
        <p:txBody>
          <a:bodyPr>
            <a:normAutofit fontScale="92500" lnSpcReduction="10000"/>
          </a:bodyPr>
          <a:lstStyle/>
          <a:p>
            <a:r>
              <a:rPr lang="ru-RU" dirty="0" smtClean="0">
                <a:latin typeface="Bahnschrift Condensed" pitchFamily="34" charset="0"/>
              </a:rPr>
              <a:t>Мегаполисы: крупнейшие городские агломерации, центры экономики, культуры и инноваций.</a:t>
            </a:r>
            <a:endParaRPr lang="ru-RU" dirty="0">
              <a:latin typeface="Bahnschrift Condensed" pitchFamily="34" charset="0"/>
            </a:endParaRPr>
          </a:p>
        </p:txBody>
      </p:sp>
      <p:sp>
        <p:nvSpPr>
          <p:cNvPr id="4" name="Текст 3"/>
          <p:cNvSpPr>
            <a:spLocks noGrp="1"/>
          </p:cNvSpPr>
          <p:nvPr>
            <p:ph type="body" sz="half" idx="3"/>
          </p:nvPr>
        </p:nvSpPr>
        <p:spPr>
          <a:xfrm>
            <a:off x="4645025" y="1052736"/>
            <a:ext cx="4292241" cy="576064"/>
          </a:xfrm>
        </p:spPr>
        <p:txBody>
          <a:bodyPr>
            <a:normAutofit fontScale="92500" lnSpcReduction="10000"/>
          </a:bodyPr>
          <a:lstStyle/>
          <a:p>
            <a:r>
              <a:rPr lang="ru-RU" dirty="0" err="1" smtClean="0">
                <a:latin typeface="Bahnschrift Condensed" pitchFamily="34" charset="0"/>
              </a:rPr>
              <a:t>Субурбанизация</a:t>
            </a:r>
            <a:r>
              <a:rPr lang="ru-RU" dirty="0" smtClean="0">
                <a:latin typeface="Bahnschrift Condensed" pitchFamily="34" charset="0"/>
              </a:rPr>
              <a:t>: разрастание пригородов вокруг крупных городов.</a:t>
            </a:r>
            <a:endParaRPr lang="ru-RU" dirty="0">
              <a:latin typeface="Bahnschrift Condensed" pitchFamily="34" charset="0"/>
            </a:endParaRPr>
          </a:p>
        </p:txBody>
      </p:sp>
      <p:sp>
        <p:nvSpPr>
          <p:cNvPr id="5" name="Содержимое 4"/>
          <p:cNvSpPr>
            <a:spLocks noGrp="1"/>
          </p:cNvSpPr>
          <p:nvPr>
            <p:ph sz="quarter" idx="2"/>
          </p:nvPr>
        </p:nvSpPr>
        <p:spPr>
          <a:xfrm>
            <a:off x="1619672" y="2708920"/>
            <a:ext cx="2232248" cy="1152128"/>
          </a:xfrm>
        </p:spPr>
        <p:txBody>
          <a:bodyPr/>
          <a:lstStyle/>
          <a:p>
            <a:endParaRPr lang="ru-RU" dirty="0"/>
          </a:p>
        </p:txBody>
      </p:sp>
      <p:sp>
        <p:nvSpPr>
          <p:cNvPr id="6" name="Содержимое 5"/>
          <p:cNvSpPr>
            <a:spLocks noGrp="1"/>
          </p:cNvSpPr>
          <p:nvPr>
            <p:ph sz="quarter" idx="4"/>
          </p:nvPr>
        </p:nvSpPr>
        <p:spPr>
          <a:xfrm>
            <a:off x="5292080" y="2564904"/>
            <a:ext cx="2736304" cy="2088232"/>
          </a:xfrm>
        </p:spPr>
        <p:txBody>
          <a:bodyPr/>
          <a:lstStyle/>
          <a:p>
            <a:endParaRPr lang="ru-RU" dirty="0"/>
          </a:p>
        </p:txBody>
      </p:sp>
      <p:sp>
        <p:nvSpPr>
          <p:cNvPr id="8" name="TextBox 7"/>
          <p:cNvSpPr txBox="1"/>
          <p:nvPr/>
        </p:nvSpPr>
        <p:spPr>
          <a:xfrm>
            <a:off x="323528" y="404664"/>
            <a:ext cx="8148384" cy="707886"/>
          </a:xfrm>
          <a:prstGeom prst="rect">
            <a:avLst/>
          </a:prstGeom>
          <a:noFill/>
        </p:spPr>
        <p:txBody>
          <a:bodyPr wrap="none" rtlCol="0">
            <a:spAutoFit/>
          </a:bodyPr>
          <a:lstStyle/>
          <a:p>
            <a:r>
              <a:rPr lang="ru-RU" sz="2000" dirty="0" smtClean="0">
                <a:latin typeface="Bahnschrift Condensed" pitchFamily="34" charset="0"/>
              </a:rPr>
              <a:t>Урбанизация- процесс роста городов и увеличение доли городского населения. Более 55% </a:t>
            </a:r>
          </a:p>
          <a:p>
            <a:r>
              <a:rPr lang="ru-RU" sz="2000" dirty="0">
                <a:latin typeface="Bahnschrift Condensed" pitchFamily="34" charset="0"/>
              </a:rPr>
              <a:t>н</a:t>
            </a:r>
            <a:r>
              <a:rPr lang="ru-RU" sz="2000" dirty="0" smtClean="0">
                <a:latin typeface="Bahnschrift Condensed" pitchFamily="34" charset="0"/>
              </a:rPr>
              <a:t>аселения мира уже живет в городах.</a:t>
            </a:r>
            <a:endParaRPr lang="ru-RU" sz="2000" dirty="0">
              <a:latin typeface="Bahnschrift Condensed" pitchFamily="34" charset="0"/>
            </a:endParaRPr>
          </a:p>
        </p:txBody>
      </p:sp>
      <p:pic>
        <p:nvPicPr>
          <p:cNvPr id="31746" name="Picture 2" descr="Самый большой город в мире: ТОП-10 по площади, территории, населению"/>
          <p:cNvPicPr>
            <a:picLocks noChangeAspect="1" noChangeArrowheads="1"/>
          </p:cNvPicPr>
          <p:nvPr/>
        </p:nvPicPr>
        <p:blipFill>
          <a:blip r:embed="rId2" cstate="print"/>
          <a:srcRect/>
          <a:stretch>
            <a:fillRect/>
          </a:stretch>
        </p:blipFill>
        <p:spPr bwMode="auto">
          <a:xfrm>
            <a:off x="251521" y="1772816"/>
            <a:ext cx="4248472" cy="3456384"/>
          </a:xfrm>
          <a:prstGeom prst="rect">
            <a:avLst/>
          </a:prstGeom>
          <a:noFill/>
          <a:ln w="38100">
            <a:solidFill>
              <a:schemeClr val="accent1">
                <a:lumMod val="20000"/>
                <a:lumOff val="80000"/>
              </a:schemeClr>
            </a:solidFill>
          </a:ln>
        </p:spPr>
      </p:pic>
      <p:pic>
        <p:nvPicPr>
          <p:cNvPr id="31748" name="Picture 4" descr="В 2018 году городское население достигло 4,2 миллиарда человек, или 55%  населения мира"/>
          <p:cNvPicPr>
            <a:picLocks noChangeAspect="1" noChangeArrowheads="1"/>
          </p:cNvPicPr>
          <p:nvPr/>
        </p:nvPicPr>
        <p:blipFill>
          <a:blip r:embed="rId3" cstate="print"/>
          <a:srcRect/>
          <a:stretch>
            <a:fillRect/>
          </a:stretch>
        </p:blipFill>
        <p:spPr bwMode="auto">
          <a:xfrm>
            <a:off x="4572000" y="1772816"/>
            <a:ext cx="4248472" cy="3456384"/>
          </a:xfrm>
          <a:prstGeom prst="rect">
            <a:avLst/>
          </a:prstGeom>
          <a:noFill/>
          <a:ln w="38100">
            <a:solidFill>
              <a:schemeClr val="accent1">
                <a:lumMod val="20000"/>
                <a:lumOff val="80000"/>
              </a:schemeClr>
            </a:solid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5486400"/>
            <a:ext cx="8447856" cy="966936"/>
          </a:xfrm>
        </p:spPr>
        <p:txBody>
          <a:bodyPr>
            <a:normAutofit/>
          </a:bodyPr>
          <a:lstStyle/>
          <a:p>
            <a:r>
              <a:rPr lang="ru-RU" sz="2800" dirty="0" smtClean="0"/>
              <a:t>Глобальные </a:t>
            </a:r>
            <a:r>
              <a:rPr lang="ru-RU" sz="2800" dirty="0" smtClean="0"/>
              <a:t>тренды: миграция</a:t>
            </a:r>
            <a:endParaRPr lang="ru-RU" sz="2800" dirty="0"/>
          </a:p>
        </p:txBody>
      </p:sp>
      <p:sp>
        <p:nvSpPr>
          <p:cNvPr id="3" name="Текст 2"/>
          <p:cNvSpPr>
            <a:spLocks noGrp="1"/>
          </p:cNvSpPr>
          <p:nvPr>
            <p:ph type="body" idx="2"/>
          </p:nvPr>
        </p:nvSpPr>
        <p:spPr/>
        <p:txBody>
          <a:bodyPr>
            <a:normAutofit/>
          </a:bodyPr>
          <a:lstStyle/>
          <a:p>
            <a:r>
              <a:rPr lang="ru-RU" sz="1800" dirty="0" smtClean="0">
                <a:latin typeface="Bahnschrift SemiBold Condensed" pitchFamily="34" charset="0"/>
              </a:rPr>
              <a:t>Миграция</a:t>
            </a:r>
            <a:r>
              <a:rPr lang="ru-RU" sz="1800" dirty="0" smtClean="0">
                <a:latin typeface="Bahnschrift Light SemiCondensed" pitchFamily="34" charset="0"/>
              </a:rPr>
              <a:t>- перемещение людей через границы территорий с изменением места жительства. Она может быть внутренней(внутри страны) и международной.</a:t>
            </a:r>
          </a:p>
          <a:p>
            <a:r>
              <a:rPr lang="ru-RU" sz="1800" dirty="0" smtClean="0">
                <a:latin typeface="Bahnschrift SemiBold Condensed" pitchFamily="34" charset="0"/>
              </a:rPr>
              <a:t>Причины: </a:t>
            </a:r>
            <a:r>
              <a:rPr lang="ru-RU" sz="1800" dirty="0" smtClean="0">
                <a:latin typeface="Bahnschrift Light SemiCondensed" pitchFamily="34" charset="0"/>
              </a:rPr>
              <a:t>экономические(поиск работы), политические(конфликты), </a:t>
            </a:r>
            <a:r>
              <a:rPr lang="ru-RU" sz="1800" dirty="0" smtClean="0">
                <a:latin typeface="Bahnschrift Light SemiCondensed" pitchFamily="34" charset="0"/>
              </a:rPr>
              <a:t>э</a:t>
            </a:r>
            <a:r>
              <a:rPr lang="ru-RU" sz="1800" dirty="0" smtClean="0">
                <a:latin typeface="Bahnschrift Light SemiCondensed" pitchFamily="34" charset="0"/>
              </a:rPr>
              <a:t>кологические(стихийные бедствия), образовательные.</a:t>
            </a:r>
          </a:p>
          <a:p>
            <a:r>
              <a:rPr lang="ru-RU" sz="1800" dirty="0" smtClean="0">
                <a:latin typeface="Bahnschrift SemiBold Condensed" pitchFamily="34" charset="0"/>
              </a:rPr>
              <a:t>Влияние:</a:t>
            </a:r>
            <a:r>
              <a:rPr lang="ru-RU" sz="1800" dirty="0" smtClean="0">
                <a:latin typeface="Bahnschrift Light SemiCondensed" pitchFamily="34" charset="0"/>
              </a:rPr>
              <a:t> изменяет демографический состав, культурный ландшафт и  экономику как отправляющих, так и принимающих стран.</a:t>
            </a:r>
            <a:endParaRPr lang="ru-RU" sz="1800" dirty="0">
              <a:latin typeface="Bahnschrift SemiBold Condensed" pitchFamily="34" charset="0"/>
            </a:endParaRPr>
          </a:p>
        </p:txBody>
      </p:sp>
      <p:sp>
        <p:nvSpPr>
          <p:cNvPr id="4" name="Содержимое 3"/>
          <p:cNvSpPr>
            <a:spLocks noGrp="1"/>
          </p:cNvSpPr>
          <p:nvPr>
            <p:ph sz="half" idx="1"/>
          </p:nvPr>
        </p:nvSpPr>
        <p:spPr>
          <a:xfrm>
            <a:off x="4860032" y="1916832"/>
            <a:ext cx="2736304" cy="2664296"/>
          </a:xfrm>
        </p:spPr>
        <p:txBody>
          <a:bodyPr/>
          <a:lstStyle/>
          <a:p>
            <a:endParaRPr lang="ru-RU" dirty="0"/>
          </a:p>
        </p:txBody>
      </p:sp>
      <p:sp>
        <p:nvSpPr>
          <p:cNvPr id="3076" name="AutoShape 4" descr="Россия заняла третье место по количеству иммигрантов в стране | RB.R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3078" name="AutoShape 6" descr="Россия заняла третье место по количеству иммигрантов в стране | RB.R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3080" name="AutoShape 8" descr="Россия заняла третье место по количеству иммигрантов в стране | RB.R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3082" name="AutoShape 10" descr="Россия заняла третье место по количеству иммигрантов в стране | RB.R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3084" name="AutoShape 12" descr="Россия заняла третье место по количеству иммигрантов в стране | RB.R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3086" name="AutoShape 14" descr="Россия заняла третье место по количеству иммигрантов в стране | RB.R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3088" name="AutoShape 16" descr="Россия заняла третье место по количеству иммигрантов в стране | RB.R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3090" name="AutoShape 18" descr="Россия заняла третье место по количеству иммигрантов в стране | RB.R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3092" name="Picture 20" descr="Ранние современные миграции 1500-1914 годов с миллионами мигрантов :  r/MapPorn"/>
          <p:cNvPicPr>
            <a:picLocks noChangeAspect="1" noChangeArrowheads="1"/>
          </p:cNvPicPr>
          <p:nvPr/>
        </p:nvPicPr>
        <p:blipFill>
          <a:blip r:embed="rId2" cstate="print"/>
          <a:srcRect/>
          <a:stretch>
            <a:fillRect/>
          </a:stretch>
        </p:blipFill>
        <p:spPr bwMode="auto">
          <a:xfrm>
            <a:off x="3635896" y="548680"/>
            <a:ext cx="4896544" cy="4999169"/>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Вызовы и последствия</a:t>
            </a:r>
            <a:endParaRPr lang="ru-RU" dirty="0"/>
          </a:p>
        </p:txBody>
      </p:sp>
      <p:sp>
        <p:nvSpPr>
          <p:cNvPr id="3" name="Содержимое 2"/>
          <p:cNvSpPr>
            <a:spLocks noGrp="1"/>
          </p:cNvSpPr>
          <p:nvPr>
            <p:ph sz="half" idx="1"/>
          </p:nvPr>
        </p:nvSpPr>
        <p:spPr/>
        <p:txBody>
          <a:bodyPr>
            <a:normAutofit/>
          </a:bodyPr>
          <a:lstStyle/>
          <a:p>
            <a:pPr>
              <a:buNone/>
            </a:pPr>
            <a:r>
              <a:rPr lang="ru-RU" sz="1800" dirty="0" smtClean="0">
                <a:latin typeface="Bahnschrift SemiBold Condensed" pitchFamily="34" charset="0"/>
              </a:rPr>
              <a:t>Неравномерность и динамика</a:t>
            </a:r>
          </a:p>
          <a:p>
            <a:pPr>
              <a:buNone/>
            </a:pPr>
            <a:r>
              <a:rPr lang="ru-RU" sz="1800" dirty="0" smtClean="0">
                <a:latin typeface="Bahnschrift SemiBold Condensed" pitchFamily="34" charset="0"/>
              </a:rPr>
              <a:t>расселения порождают</a:t>
            </a:r>
          </a:p>
          <a:p>
            <a:pPr>
              <a:buNone/>
            </a:pPr>
            <a:r>
              <a:rPr lang="ru-RU" sz="1800" dirty="0" smtClean="0">
                <a:latin typeface="Bahnschrift SemiBold Condensed" pitchFamily="34" charset="0"/>
              </a:rPr>
              <a:t>серьезные вызовы:</a:t>
            </a:r>
          </a:p>
          <a:p>
            <a:pPr>
              <a:buNone/>
            </a:pPr>
            <a:r>
              <a:rPr lang="ru-RU" sz="1800" dirty="0" smtClean="0">
                <a:latin typeface="Bahnschrift SemiBold Condensed" pitchFamily="34" charset="0"/>
              </a:rPr>
              <a:t>В перенаселенных регионах:</a:t>
            </a:r>
            <a:endParaRPr lang="ru-RU" sz="1800" dirty="0" smtClean="0">
              <a:latin typeface="Bahnschrift SemiBold Condensed" pitchFamily="34" charset="0"/>
            </a:endParaRPr>
          </a:p>
          <a:p>
            <a:pPr>
              <a:buNone/>
            </a:pPr>
            <a:r>
              <a:rPr lang="ru-RU" sz="1800" dirty="0" smtClean="0">
                <a:latin typeface="Bahnschrift Light SemiCondensed" pitchFamily="34" charset="0"/>
              </a:rPr>
              <a:t>нехватка ресурсов(вода, еда),</a:t>
            </a:r>
          </a:p>
          <a:p>
            <a:pPr>
              <a:buNone/>
            </a:pPr>
            <a:r>
              <a:rPr lang="ru-RU" sz="1800" dirty="0" smtClean="0">
                <a:latin typeface="Bahnschrift Light SemiCondensed" pitchFamily="34" charset="0"/>
              </a:rPr>
              <a:t>нагрузка на инфраструктуру,</a:t>
            </a:r>
          </a:p>
          <a:p>
            <a:pPr>
              <a:buNone/>
            </a:pPr>
            <a:r>
              <a:rPr lang="ru-RU" sz="1800" dirty="0" smtClean="0">
                <a:latin typeface="Bahnschrift Light SemiCondensed" pitchFamily="34" charset="0"/>
              </a:rPr>
              <a:t>загрязнение, социальное</a:t>
            </a:r>
          </a:p>
          <a:p>
            <a:pPr>
              <a:buNone/>
            </a:pPr>
            <a:r>
              <a:rPr lang="ru-RU" sz="1800" dirty="0" smtClean="0">
                <a:latin typeface="Bahnschrift Light SemiCondensed" pitchFamily="34" charset="0"/>
              </a:rPr>
              <a:t>напряжение.</a:t>
            </a:r>
          </a:p>
          <a:p>
            <a:pPr>
              <a:buNone/>
            </a:pPr>
            <a:r>
              <a:rPr lang="ru-RU" sz="1800" dirty="0" smtClean="0">
                <a:latin typeface="Bahnschrift SemiBold Condensed" pitchFamily="34" charset="0"/>
              </a:rPr>
              <a:t>В </a:t>
            </a:r>
            <a:r>
              <a:rPr lang="ru-RU" sz="1800" dirty="0" err="1" smtClean="0">
                <a:latin typeface="Bahnschrift SemiBold Condensed" pitchFamily="34" charset="0"/>
              </a:rPr>
              <a:t>депопулирующих</a:t>
            </a:r>
            <a:r>
              <a:rPr lang="ru-RU" sz="1800" dirty="0" smtClean="0">
                <a:latin typeface="Bahnschrift SemiBold Condensed" pitchFamily="34" charset="0"/>
              </a:rPr>
              <a:t> регионах: </a:t>
            </a:r>
            <a:r>
              <a:rPr lang="ru-RU" sz="1800" dirty="0" smtClean="0">
                <a:latin typeface="Bahnschrift Light SemiCondensed" pitchFamily="34" charset="0"/>
              </a:rPr>
              <a:t>старение населения, нехватка рабочей силы, упадок экономики, деградация территорий.</a:t>
            </a:r>
          </a:p>
          <a:p>
            <a:pPr>
              <a:buNone/>
            </a:pPr>
            <a:r>
              <a:rPr lang="ru-RU" sz="1800" dirty="0" smtClean="0">
                <a:latin typeface="Bahnschrift SemiBold Condensed" pitchFamily="34" charset="0"/>
              </a:rPr>
              <a:t>Глобальные:</a:t>
            </a:r>
            <a:r>
              <a:rPr lang="ru-RU" sz="1800" dirty="0" smtClean="0">
                <a:latin typeface="Bahnschrift Light SemiCondensed" pitchFamily="34" charset="0"/>
              </a:rPr>
              <a:t> </a:t>
            </a:r>
            <a:r>
              <a:rPr lang="ru-RU" sz="1800" dirty="0" smtClean="0">
                <a:latin typeface="Bahnschrift Light SemiCondensed" pitchFamily="34" charset="0"/>
              </a:rPr>
              <a:t>экологические проблемы, нагрузка на планету.</a:t>
            </a:r>
            <a:endParaRPr lang="ru-RU" sz="1800" dirty="0" smtClean="0">
              <a:latin typeface="Bahnschrift SemiBold Condensed" pitchFamily="34" charset="0"/>
            </a:endParaRPr>
          </a:p>
        </p:txBody>
      </p:sp>
      <p:sp>
        <p:nvSpPr>
          <p:cNvPr id="4" name="Содержимое 3"/>
          <p:cNvSpPr>
            <a:spLocks noGrp="1"/>
          </p:cNvSpPr>
          <p:nvPr>
            <p:ph sz="half" idx="2"/>
          </p:nvPr>
        </p:nvSpPr>
        <p:spPr>
          <a:xfrm>
            <a:off x="5652120" y="2924944"/>
            <a:ext cx="2016224" cy="2016224"/>
          </a:xfrm>
        </p:spPr>
        <p:txBody>
          <a:bodyPr>
            <a:normAutofit/>
          </a:bodyPr>
          <a:lstStyle/>
          <a:p>
            <a:endParaRPr lang="ru-RU" dirty="0"/>
          </a:p>
        </p:txBody>
      </p:sp>
      <p:pic>
        <p:nvPicPr>
          <p:cNvPr id="2050" name="Picture 2" descr="Что такое смог: из чего состоит, как формируется и чем опасен для человека"/>
          <p:cNvPicPr>
            <a:picLocks noChangeAspect="1" noChangeArrowheads="1"/>
          </p:cNvPicPr>
          <p:nvPr/>
        </p:nvPicPr>
        <p:blipFill>
          <a:blip r:embed="rId2" cstate="print"/>
          <a:srcRect/>
          <a:stretch>
            <a:fillRect/>
          </a:stretch>
        </p:blipFill>
        <p:spPr bwMode="auto">
          <a:xfrm>
            <a:off x="4427984" y="1628800"/>
            <a:ext cx="3904656" cy="2091780"/>
          </a:xfrm>
          <a:prstGeom prst="rect">
            <a:avLst/>
          </a:prstGeom>
          <a:noFill/>
          <a:ln w="38100">
            <a:solidFill>
              <a:srgbClr val="ADEBE8"/>
            </a:solidFill>
          </a:ln>
        </p:spPr>
      </p:pic>
      <p:pic>
        <p:nvPicPr>
          <p:cNvPr id="2052" name="Picture 4" descr="Пейзаж Сухой Потрескавшейся Земле — стоковые фотографии и другие картинки  Засуха - Засуха, Без людей, Горизонтальный - iStock"/>
          <p:cNvPicPr>
            <a:picLocks noChangeAspect="1" noChangeArrowheads="1"/>
          </p:cNvPicPr>
          <p:nvPr/>
        </p:nvPicPr>
        <p:blipFill>
          <a:blip r:embed="rId3" cstate="print"/>
          <a:srcRect/>
          <a:stretch>
            <a:fillRect/>
          </a:stretch>
        </p:blipFill>
        <p:spPr bwMode="auto">
          <a:xfrm>
            <a:off x="4427984" y="3789040"/>
            <a:ext cx="2088232" cy="1872208"/>
          </a:xfrm>
          <a:prstGeom prst="rect">
            <a:avLst/>
          </a:prstGeom>
          <a:noFill/>
          <a:ln w="38100">
            <a:solidFill>
              <a:srgbClr val="ADEBE8"/>
            </a:solidFill>
          </a:ln>
        </p:spPr>
      </p:pic>
      <p:pic>
        <p:nvPicPr>
          <p:cNvPr id="2054" name="Picture 6" descr="Неужели крупнейший трущобный район Индии вот-вот превратится в мегаполис?"/>
          <p:cNvPicPr>
            <a:picLocks noChangeAspect="1" noChangeArrowheads="1"/>
          </p:cNvPicPr>
          <p:nvPr/>
        </p:nvPicPr>
        <p:blipFill>
          <a:blip r:embed="rId4" cstate="print"/>
          <a:srcRect/>
          <a:stretch>
            <a:fillRect/>
          </a:stretch>
        </p:blipFill>
        <p:spPr bwMode="auto">
          <a:xfrm>
            <a:off x="6588224" y="3789040"/>
            <a:ext cx="1729948" cy="1872208"/>
          </a:xfrm>
          <a:prstGeom prst="rect">
            <a:avLst/>
          </a:prstGeom>
          <a:noFill/>
          <a:ln w="38100">
            <a:solidFill>
              <a:srgbClr val="ADEBE8"/>
            </a:solidFill>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Открытая">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195</TotalTime>
  <Words>453</Words>
  <Application>Microsoft Office PowerPoint</Application>
  <PresentationFormat>Экран (4:3)</PresentationFormat>
  <Paragraphs>73</Paragraphs>
  <Slides>10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Трек</vt:lpstr>
      <vt:lpstr>География расселения мира</vt:lpstr>
      <vt:lpstr>Что такое география расселения?</vt:lpstr>
      <vt:lpstr>Неравномерность размещения</vt:lpstr>
      <vt:lpstr>Основные природные факторы</vt:lpstr>
      <vt:lpstr>Социально-экономические и исторические факторы </vt:lpstr>
      <vt:lpstr>Главные очаги концентрации населения</vt:lpstr>
      <vt:lpstr>Глобальные тренды: урбанизация</vt:lpstr>
      <vt:lpstr>Глобальные тренды: миграция</vt:lpstr>
      <vt:lpstr>Вызовы и последствия</vt:lpstr>
      <vt:lpstr>Заключение и перспективы</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География расселения мира</dc:title>
  <dc:creator>LENOVO</dc:creator>
  <cp:lastModifiedBy>LENOVO</cp:lastModifiedBy>
  <cp:revision>21</cp:revision>
  <dcterms:created xsi:type="dcterms:W3CDTF">2025-12-14T17:17:21Z</dcterms:created>
  <dcterms:modified xsi:type="dcterms:W3CDTF">2025-12-15T12:21:37Z</dcterms:modified>
</cp:coreProperties>
</file>