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36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2T16:46:55.365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6659.47852"/>
      <inkml:brushProperty name="anchorY" value="-23394.73828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34172.71875"/>
      <inkml:brushProperty name="anchorY" value="-32083.90234"/>
      <inkml:brushProperty name="scaleFactor" value="0.5"/>
    </inkml:brush>
  </inkml:definitions>
  <inkml:trace contextRef="#ctx0" brushRef="#br0">0 124 24575,'87'-13'0,"7"3"0,-40 9 0,3 2 0,13-1 0,6 0 0,11 0 0,5 0 0,-19 0 0,3 0 0,2 0 0,9 0 0,1 0 0,3 0 0,7 0 0,2 0 0,1 0-123,-21 0 0,1 0 0,1 0 0,0 0 0,4 0 0,1-1 0,0 1 0,0 0 0,2-1 0,1 1 0,-1-1 0,2 0 0,1 0 0,1-1 0,0 0 0,1 0 0,2-1 0,0 0 0,0-1 0,0 1 0,-2-1 0,0-1 0,-1 1 0,0-1 0,-1 1 0,0-1 0,0 1 0,-2-1 0,-5 1 0,0 1 0,-2-1 0,-1 1-18,-3 0 1,-1 0-1,-2 1 1,-2-1-1,15 1 1,-4-1-1,-2 1 333,-13 0 1,-2 0 0,-3 1 0,15-1 0,-8 0-193,26 2 911,-34 0-911,-13 0 0,-15 0 0,7 0 983,-5 0-983,7 0 0,22 0 0</inkml:trace>
  <inkml:trace contextRef="#ctx0" brushRef="#br1" timeOffset="1335">7133 108 24575,'-61'-4'0,"0"0"0,-7 0 0,-1 1 0,2 3 0,-2 0 0,-18 0 0,-5 0 0,19 0 0,-2 0 0,-4 0 0,-13 0 0,-4 0 0,-2 0-123,14 0 0,-2 0 0,-1 0 0,-2 0 0,-5 0 0,-1 0 0,-1 1 0,-1-1 24,15 0 1,0 1 0,-1-1-1,0 1 1,0-1 0,-1 1-1,-1 0 1,0 0 0,0 0-1,-1 0 0,1 0 1,-1 1 0,0-1-1,0 1 1,1-1 0,2 1-1,1 0 1,-1-1 0,1 1-1,1-1-24,-20 1 0,0 0 0,1 0 0,2 0 0,7 0 0,0 1 0,3 0 0,0 0-18,7 0 1,1-1-1,1 2 1,2 0-1,-17 3 1,3 2-1,3 3 141,12 0 0,3 3 0,0 1 0,1 0 0,1 1 0,1 3 0,5 5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5BE50-1B4A-A2CB-21C8-965E344A0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1367B2-FF1A-6AE2-4639-90AC71586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653A2E-F907-2AB0-6133-1036CEBB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E0A4E5-B551-7393-F8C8-ACFCC3FA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D21318-D695-2852-5AF7-42B69C94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0183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F879D-8852-5503-C242-FBE896ED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C7178A-F7B7-FFE5-3CCD-7C208A439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0FD780-5105-BC60-62F6-389E65B2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A8CD7E-3D84-F05D-D1CE-06D12C04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E77C79-4E19-D93C-EF6B-7CD8791B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2214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3ECC65-46B3-F5A2-7F3C-84CB01592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43173BE-0BCF-3C60-2911-B845A305E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1992C1-BA16-565E-B252-C48CF9F5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2EF6BD-0D85-92CE-4B7C-A264C0B2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56B075-A9B2-634B-F421-383B1995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0661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20FE3-572A-45F0-3942-8D5A8ACB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D7128D-C214-77A6-D8F4-90B62EE89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17EE07-A229-FC18-B433-6B1CBF5B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9496FC-E631-B820-9A2A-F0B4B52A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A9CF1-71AE-65E4-A155-469115F3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609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EE52-DCC3-B062-50E3-7337430F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8F6301-448E-63F3-E454-68BC6D95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A6B8F0-CA40-0642-62DD-DF7643B3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E57E3D-F137-F1A0-7BDB-F0E98F39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69ED32-2951-FD5F-A7D6-FC9C0AC4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2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916B3-E014-FE95-537E-A7E1A6B7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5C6276-23D4-456F-6F20-7FE548749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231607-986A-3400-33FB-ADFCF18C6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9BE355-A5A3-2892-4BF0-866C0A73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730FAD-9DFD-DE55-5D51-80519416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36EBAD-F040-7F15-AED4-42BA438C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7928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E98997-0A9C-8355-9F61-0D62FE9F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2DCFFB-CB68-4F74-0751-0560D4163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84808C-7F25-55DA-2C81-729D3A2AD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4458CB-7B4C-DA7D-082B-DEC3211CF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6CB703-6D88-2AB1-E1DB-949E28426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0454FCC-771C-69E7-6CBB-AD5FB6BE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A65200-B39A-D997-0DFD-826BB93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1975CC-AA81-D77F-E099-FB67AB92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60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6E709D-848D-E54A-504B-D6525B5C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707BDA-BA22-014E-F7EE-36EBE4FB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70ACBBE-4E11-B277-EA99-4B04D30D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892EF3C-8047-4AE7-81E0-3DC75D5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0667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27A33E4-0F69-9701-92C3-A9BA1016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4ACE042-6EA9-1C4C-53EE-F838044D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43528-5B59-DCE0-3CD3-FDEF5E7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4001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025387-9A3C-5E51-B616-6CD3CAF2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154E75-4B3C-AD57-73A0-FB554795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C41BE3-F9B6-F7EF-5EC9-0BFB6E3D9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825518-4C0E-1A03-9BFF-0FFF5A7D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F35C1A-08B2-6DFA-99B9-C8B2B49F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9C5BD2-E5BE-AAA1-9B70-8F85679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398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B19DC6-4918-5F2A-B687-CE9F0625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92177F-E9EC-68E3-F839-095CA5DFA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1CFAB9-0951-66AD-D2E4-2534DBBB5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ABAB53-53B1-5572-3314-A14B7C74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358437-B0DE-864D-13D2-D5D0664F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B85EAE-11F5-C0C6-1F4D-990E777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6408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A68FF9-0C27-7C5D-9B5A-068F4FFF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2B29C6-73B5-6F89-396E-A1277679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CB254D-D2E7-FEF9-77C8-40FE59893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BAA29-5D24-BA4B-96AF-FE9C7D0BAEF4}" type="datetimeFigureOut">
              <a:rPr lang="x-none" smtClean="0"/>
              <a:pPr/>
              <a:t>03.12.2025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30BC74-21EA-CB6E-7249-BCFE30697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AF9EA5-D40E-5B82-5680-0A32DA409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B009-67AB-5748-9FA0-57236739B20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5877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1%D0%B5%D0%BB%D0%B5%D0%BD%D0%B8%D0%B5_%D0%91%D0%B5%D0%BB%D0%B0%D1%80%D1%83%D1%81%D0%B8" TargetMode="External"/><Relationship Id="rId2" Type="http://schemas.openxmlformats.org/officeDocument/2006/relationships/hyperlink" Target="https://ru.wikipedia.org/wiki/%D0%91%D0%B5%D0%BB%D0%B0%D1%80%D1%83%D1%81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0A207C-0E0F-0D75-BAF4-B70E0D5E3F05}"/>
              </a:ext>
            </a:extLst>
          </p:cNvPr>
          <p:cNvSpPr txBox="1"/>
          <p:nvPr/>
        </p:nvSpPr>
        <p:spPr>
          <a:xfrm>
            <a:off x="238084" y="1071546"/>
            <a:ext cx="114968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0" i="0" dirty="0">
                <a:effectLst/>
                <a:latin typeface="UICTFontTextStyleBody"/>
              </a:rPr>
              <a:t>Население любой страны различается по возрасту и полу, что связано с особенностями воспроизводства </a:t>
            </a:r>
            <a:endParaRPr lang="ru-RU" dirty="0">
              <a:effectLst/>
              <a:latin typeface=".AppleSystemUIFont"/>
            </a:endParaRPr>
          </a:p>
          <a:p>
            <a:pPr>
              <a:buNone/>
            </a:pPr>
            <a:r>
              <a:rPr lang="ru-RU" b="0" i="0" dirty="0">
                <a:effectLst/>
                <a:latin typeface="UICTFontTextStyleBody"/>
              </a:rPr>
              <a:t>и уровнем социально-экономического развития. По возрасту и степени </a:t>
            </a:r>
            <a:endParaRPr lang="ru-RU" dirty="0">
              <a:effectLst/>
              <a:latin typeface=".AppleSystemUIFont"/>
            </a:endParaRPr>
          </a:p>
          <a:p>
            <a:pPr>
              <a:buNone/>
            </a:pPr>
            <a:r>
              <a:rPr lang="ru-RU" b="0" i="0" dirty="0">
                <a:effectLst/>
                <a:latin typeface="UICTFontTextStyleBody"/>
              </a:rPr>
              <a:t>трудоспособности население делится на три группы: моложе трудоспособного, трудоспособного и старше трудоспособного возраста. Доля каждой возрастной группы населения в процессе исторического развития меняется. По возрастной структуре населения Беларусь схожа со многими странами Европы. Она характеризуется снижением удельного веса детей и увеличением доли людей, достигших пенсионного возраста.На протяжении последних 100 лет доля детского населения в стране </a:t>
            </a:r>
            <a:r>
              <a:rPr lang="ru-RU" dirty="0">
                <a:latin typeface=".AppleSystemUIFont"/>
              </a:rPr>
              <a:t> </a:t>
            </a:r>
            <a:r>
              <a:rPr lang="ru-RU" b="0" i="0" dirty="0">
                <a:effectLst/>
                <a:latin typeface="UICTFontTextStyleBody"/>
              </a:rPr>
              <a:t>снижается, а доля населения старше трудоспособного возраста увеличивается. Это объясняется более высокими темпами снижения рождаемости по сравнению со смертностью, ростом средней продолжительности жизни, что приводит к интенсивному старению населения. </a:t>
            </a:r>
            <a:r>
              <a:rPr lang="ru-RU" b="0" i="0" dirty="0" err="1">
                <a:effectLst/>
                <a:latin typeface="UICTFontTextStyleBody"/>
              </a:rPr>
              <a:t>Порезультатам</a:t>
            </a:r>
            <a:r>
              <a:rPr lang="ru-RU" b="0" i="0" dirty="0">
                <a:effectLst/>
                <a:latin typeface="UICTFontTextStyleBody"/>
              </a:rPr>
              <a:t> последней переписи, в Беларуси доля населения в возрасте старше трудоспособного возраста составляет 24,5 %, т. е. почти каждый четвёртый. В структуре населения по полу в Беларуси преобладают </a:t>
            </a:r>
            <a:r>
              <a:rPr lang="ru-RU" b="0" i="0" dirty="0" err="1">
                <a:effectLst/>
                <a:latin typeface="UICTFontTextStyleBody"/>
              </a:rPr>
              <a:t>женщи</a:t>
            </a:r>
            <a:r>
              <a:rPr lang="ru-RU" b="0" i="0" dirty="0">
                <a:effectLst/>
                <a:latin typeface="UICTFontTextStyleBody"/>
              </a:rPr>
              <a:t>-</a:t>
            </a:r>
            <a:endParaRPr lang="ru-RU" dirty="0">
              <a:effectLst/>
              <a:latin typeface=".AppleSystemUIFont"/>
            </a:endParaRPr>
          </a:p>
          <a:p>
            <a:pPr>
              <a:buNone/>
            </a:pPr>
            <a:r>
              <a:rPr lang="ru-RU" b="0" i="0" dirty="0" err="1">
                <a:effectLst/>
                <a:latin typeface="UICTFontTextStyleBody"/>
              </a:rPr>
              <a:t>ны</a:t>
            </a:r>
            <a:r>
              <a:rPr lang="ru-RU" b="0" i="0" dirty="0">
                <a:effectLst/>
                <a:latin typeface="UICTFontTextStyleBody"/>
              </a:rPr>
              <a:t> — около 54 %. Это объясняется неодинаковой продолжительностью жизни мужчин и женщин. Средняя продолжительность жизни мужчин составляет около 70 лет, а женщин — около 80 лет. В целом в мире мальчиков рождается больше, чем девочек, в Беларуси — примерно на 5 %. Однако из-за их более высокой смертности в детском возрасте к 20–24-летнему возрасту количество мужчин и женщин выравнивается. На протяжении следующих 10 лет незначительно преобладает женское население, а затем доля женского населения увеличивается более высокими темпами. В возрасте старше 70 лет женское население превышает мужское в 2–2,5 раза. Средний возраст населения в Беларуси постепенно увеличивается</a:t>
            </a:r>
            <a:r>
              <a:rPr lang="ru-RU" dirty="0">
                <a:latin typeface="UICTFontTextStyleBody"/>
              </a:rPr>
              <a:t>.</a:t>
            </a:r>
            <a:endParaRPr lang="ru-RU" dirty="0">
              <a:effectLst/>
              <a:latin typeface=".AppleSystemUIFon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0EB20C-6593-2FF2-6968-778F00A553C1}"/>
              </a:ext>
            </a:extLst>
          </p:cNvPr>
          <p:cNvSpPr txBox="1"/>
          <p:nvPr/>
        </p:nvSpPr>
        <p:spPr>
          <a:xfrm>
            <a:off x="233948" y="434474"/>
            <a:ext cx="11262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none" strike="noStrike" dirty="0" err="1">
                <a:effectLst/>
                <a:latin typeface="Arial" panose="020B0604020202020204" pitchFamily="34" charset="0"/>
              </a:rPr>
              <a:t>ПОЛОВОЗРАСТНАЯ</a:t>
            </a:r>
            <a:r>
              <a:rPr lang="ru-RU" b="1" i="1" u="none" strike="noStrike" dirty="0">
                <a:effectLst/>
                <a:latin typeface="Arial" panose="020B0604020202020204" pitchFamily="34" charset="0"/>
              </a:rPr>
              <a:t> СТРУКТУРА НАСЕЛЕНИЯ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</a:rPr>
              <a:t>ТРУДОВЫЕ РЕСУРСЫ</a:t>
            </a:r>
            <a:endParaRPr lang="ru-RU" b="1" i="1" u="none" strike="noStrike" dirty="0">
              <a:effectLst/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731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AEF38C-9807-C845-10E2-0A695FCB62F5}"/>
              </a:ext>
            </a:extLst>
          </p:cNvPr>
          <p:cNvSpPr txBox="1"/>
          <p:nvPr/>
        </p:nvSpPr>
        <p:spPr>
          <a:xfrm>
            <a:off x="347579" y="1199190"/>
            <a:ext cx="41776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 err="1">
                <a:solidFill>
                  <a:srgbClr val="202122"/>
                </a:solidFill>
                <a:effectLst/>
                <a:latin typeface="-apple-system"/>
              </a:rPr>
              <a:t>Населе́ние</a:t>
            </a:r>
            <a:r>
              <a:rPr lang="ru-RU" b="1" i="0" u="none" strike="noStrike" dirty="0">
                <a:solidFill>
                  <a:srgbClr val="202122"/>
                </a:solidFill>
                <a:effectLst/>
                <a:latin typeface="-apple-system"/>
              </a:rPr>
              <a:t> </a:t>
            </a:r>
            <a:r>
              <a:rPr lang="ru-RU" b="1" i="0" u="none" strike="noStrike" dirty="0">
                <a:solidFill>
                  <a:srgbClr val="202122"/>
                </a:solidFill>
                <a:effectLst/>
                <a:latin typeface="-apple-system"/>
                <a:hlinkClick r:id="rId2" tooltip="Беларусь"/>
              </a:rPr>
              <a:t>Беларуси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 — совокупность людей, проживающих на территории Беларуси. По оценке на 1 января 2025 года, население республики составило около 9 109 280</a:t>
            </a:r>
            <a:r>
              <a:rPr lang="ru-RU" b="0" i="0" u="none" strike="noStrike" baseline="30000" dirty="0">
                <a:solidFill>
                  <a:srgbClr val="202122"/>
                </a:solidFill>
                <a:effectLst/>
                <a:latin typeface="-apple-system"/>
                <a:hlinkClick r:id="rId3"/>
              </a:rPr>
              <a:t>[1]</a:t>
            </a:r>
            <a:r>
              <a:rPr lang="ru-RU" b="0" i="0" u="none" strike="noStrike" baseline="30000" dirty="0">
                <a:solidFill>
                  <a:srgbClr val="202122"/>
                </a:solidFill>
                <a:effectLst/>
                <a:latin typeface="-apple-system"/>
                <a:hlinkClick r:id="rId3"/>
              </a:rPr>
              <a:t>[2]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 человек. С начала 2015 года по январь 2018 года прирост населения составил 10,7 тысяч человек. Естественная убыль населения в январе — сентябре 2014 года по сравнению с соответствующим периодом 2013 года уменьшилась на 75,3 % и составила 1545 человек</a:t>
            </a:r>
            <a:r>
              <a:rPr lang="ru-RU" b="0" i="0" u="none" strike="noStrike" baseline="30000" dirty="0">
                <a:solidFill>
                  <a:srgbClr val="202122"/>
                </a:solidFill>
                <a:effectLst/>
                <a:latin typeface="-apple-system"/>
                <a:hlinkClick r:id="rId3"/>
              </a:rPr>
              <a:t>[3]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. Миграционный прирост в январе — сентябре 2014 года составил 8474 человека</a:t>
            </a:r>
            <a:r>
              <a:rPr lang="ru-RU" b="0" i="0" u="none" strike="noStrike" baseline="30000" dirty="0">
                <a:solidFill>
                  <a:srgbClr val="202122"/>
                </a:solidFill>
                <a:effectLst/>
                <a:latin typeface="-apple-system"/>
                <a:hlinkClick r:id="rId3"/>
              </a:rPr>
              <a:t>[3]</a:t>
            </a:r>
            <a:r>
              <a:rPr lang="ru-RU" b="0" i="0" u="none" strike="noStrike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4CF97E-8432-29B2-B7E1-4BE69E63D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359168"/>
            <a:ext cx="6214979" cy="42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98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233448-2C38-29C6-687B-52A9C76E1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7432248" y="2675890"/>
            <a:ext cx="460542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u="none" strike="noStrike" dirty="0" err="1">
                <a:solidFill>
                  <a:srgbClr val="0A0A0A"/>
                </a:solidFill>
                <a:effectLst/>
                <a:latin typeface="Google Sans"/>
              </a:rPr>
              <a:t>Половозрастная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 структура населения Беларуси характеризуется </a:t>
            </a:r>
          </a:p>
          <a:p>
            <a:pPr>
              <a:buNone/>
            </a:pPr>
            <a:r>
              <a:rPr lang="ru-RU" dirty="0"/>
              <a:t>преобладанием женщин (53,8%) над мужчинами (46,2%)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 и регрессивным типом возрастной структуры, где доля пожилых людей старше трудоспособного возраста выше, чем доля детей. На 1 января 2024 года, доля населения в трудоспособном возрасте (18–64 года) составляла 63,1% (по данным </a:t>
            </a:r>
            <a:r>
              <a:rPr lang="ru-RU" b="0" i="0" u="none" strike="noStrike" dirty="0" err="1">
                <a:solidFill>
                  <a:srgbClr val="0A0A0A"/>
                </a:solidFill>
                <a:effectLst/>
                <a:latin typeface="Google Sans"/>
              </a:rPr>
              <a:t>Белстата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) или 58,5% (по данным СИНЬХУА, на начало 2024 года), детей (0–17 лет) — 19,7%, а лиц старше 65 лет — 17,2%. 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0B0B2E-7256-3D94-CEC3-D3B41516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565" y="0"/>
            <a:ext cx="7495406" cy="39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3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81B350-7C21-8655-DD44-F64C9A810F12}"/>
              </a:ext>
            </a:extLst>
          </p:cNvPr>
          <p:cNvSpPr txBox="1"/>
          <p:nvPr/>
        </p:nvSpPr>
        <p:spPr>
          <a:xfrm>
            <a:off x="1" y="3058926"/>
            <a:ext cx="34139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Трудовые ресурсы Беларуси включают </a:t>
            </a:r>
          </a:p>
          <a:p>
            <a:pPr>
              <a:buNone/>
            </a:pPr>
            <a:r>
              <a:rPr lang="ru-RU" dirty="0"/>
              <a:t>занятое в экономике население (4,15 млн человек по данным на 1 мая 2024 года), а также трудоспособное население, которое временно не работает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. Женщины составляют 53% занятого населения, а мужчины — 47%. На 1 ноября 2025 года на учете как безработные состояло 3,8 тыс. человек. 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B9DAE-2036-8496-6537-4C2C0977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533" y="1016386"/>
            <a:ext cx="6851314" cy="48252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02697472-5FE6-E5EC-374E-1223B9B29139}"/>
                  </a:ext>
                </a:extLst>
              </p14:cNvPr>
              <p14:cNvContentPartPr/>
              <p14:nvPr/>
            </p14:nvContentPartPr>
            <p14:xfrm>
              <a:off x="169828" y="2888077"/>
              <a:ext cx="2568240" cy="11628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2697472-5FE6-E5EC-374E-1223B9B291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828" y="2825271"/>
                <a:ext cx="2693880" cy="2415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417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EA4910-F9A4-B8D7-4A9A-9B8E74515DA6}"/>
              </a:ext>
            </a:extLst>
          </p:cNvPr>
          <p:cNvSpPr txBox="1"/>
          <p:nvPr/>
        </p:nvSpPr>
        <p:spPr>
          <a:xfrm>
            <a:off x="37155" y="411212"/>
            <a:ext cx="2436003" cy="59093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rtl="1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2024 году уровень занятости населения Беларуси (отношение численности занятого населения к численности населения в возрасте 15–74 лет) составил 67,5 %, уровень безработицы (в соответствии с методологией Международной организации труда) – 3 % от численности рабочей силы. Таковы данные выборочного обследования домашних хозяйств по проблемам занятости населения.</a:t>
            </a:r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039E9C-3C02-B730-BAC1-5ABFF8AB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867" y="0"/>
            <a:ext cx="9237978" cy="64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03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40F014-48B4-AB6A-D321-53A9E1C2E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676" y="0"/>
            <a:ext cx="124913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39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3A8ED46-82E4-53B7-7B2B-8888A2125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" t="17253" b="28223"/>
          <a:stretch>
            <a:fillRect/>
          </a:stretch>
        </p:blipFill>
        <p:spPr>
          <a:xfrm>
            <a:off x="3029619" y="0"/>
            <a:ext cx="576800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97554C-C67A-EB6B-D90D-6F0730EEE42F}"/>
              </a:ext>
            </a:extLst>
          </p:cNvPr>
          <p:cNvSpPr txBox="1"/>
          <p:nvPr/>
        </p:nvSpPr>
        <p:spPr>
          <a:xfrm>
            <a:off x="0" y="1166842"/>
            <a:ext cx="32106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Мужчины в Беларуси могут работать в широком спектре видов экономической деятельности, включая строительство, транспорт, сельское хозяйство, добычу полезных ископаемых, </a:t>
            </a:r>
            <a:r>
              <a:rPr lang="af-ZA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IT, 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производство, ремонт и обслуживание автомобилей, а также в сферах услуг, таких как общественное питание, образование и здравоохранение</a:t>
            </a:r>
          </a:p>
          <a:p>
            <a:pPr>
              <a:buNone/>
            </a:pP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. Выбор зависит от навыков, интересов и спроса на рынке труда. 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77F79D-960C-5FD9-763B-24CD670800EE}"/>
              </a:ext>
            </a:extLst>
          </p:cNvPr>
          <p:cNvSpPr txBox="1"/>
          <p:nvPr/>
        </p:nvSpPr>
        <p:spPr>
          <a:xfrm>
            <a:off x="9162381" y="856338"/>
            <a:ext cx="30296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В Беларуси к преимущественно женским видам экономической деятельности относятся </a:t>
            </a:r>
          </a:p>
          <a:p>
            <a:pPr>
              <a:buNone/>
            </a:pPr>
            <a:r>
              <a:rPr lang="ru-RU" b="1" i="0" u="none" strike="noStrike" dirty="0">
                <a:solidFill>
                  <a:srgbClr val="0A0A0A"/>
                </a:solidFill>
                <a:effectLst/>
                <a:latin typeface="Google Sans"/>
              </a:rPr>
              <a:t>здравоохранение и социальные услуги, образование, финансовая деятельность, гостиницы и рестораны, и торговля</a:t>
            </a:r>
            <a:r>
              <a:rPr lang="ru-RU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. Женщины составляют большинство работников в этих сферах, например, в здравоохранении и социальных услугах их доля составляет более 85%, а в образовании – 81,4%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42408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D867DE-8E4B-9077-CB9F-6DA6A97F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823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София Козачок</dc:creator>
  <cp:lastModifiedBy>Admin</cp:lastModifiedBy>
  <cp:revision>4</cp:revision>
  <dcterms:created xsi:type="dcterms:W3CDTF">2025-12-02T16:04:58Z</dcterms:created>
  <dcterms:modified xsi:type="dcterms:W3CDTF">2025-12-03T16:44:11Z</dcterms:modified>
</cp:coreProperties>
</file>