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8"/>
  </p:notesMasterIdLst>
  <p:sldIdLst>
    <p:sldId id="256" r:id="rId2"/>
    <p:sldId id="257" r:id="rId3"/>
    <p:sldId id="259" r:id="rId4"/>
    <p:sldId id="260" r:id="rId5"/>
    <p:sldId id="263" r:id="rId6"/>
    <p:sldId id="265" r:id="rId7"/>
  </p:sldIdLst>
  <p:sldSz cx="14630400" cy="8229600"/>
  <p:notesSz cx="8229600" cy="14630400"/>
  <p:embeddedFontLst>
    <p:embeddedFont>
      <p:font typeface="Arial Narrow" pitchFamily="34" charset="0"/>
      <p:regular r:id="rId9"/>
      <p:bold r:id="rId10"/>
      <p:italic r:id="rId11"/>
      <p:boldItalic r:id="rId12"/>
    </p:embeddedFont>
    <p:embeddedFont>
      <p:font typeface="Raleway Medium" charset="-52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1"/>
    <p:restoredTop sz="94610"/>
  </p:normalViewPr>
  <p:slideViewPr>
    <p:cSldViewPr snapToGrid="0" snapToObjects="1">
      <p:cViewPr>
        <p:scale>
          <a:sx n="83" d="100"/>
          <a:sy n="83" d="100"/>
        </p:scale>
        <p:origin x="1310" y="355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0DB6C-9928-4BD1-BE84-AF92812EA685}" type="datetimeFigureOut">
              <a:rPr lang="ru-RU" smtClean="0"/>
              <a:pPr/>
              <a:t>07.12.2025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F14BA-0C76-4015-8871-73819A71EF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426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4630400" cy="5486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4663440"/>
            <a:ext cx="10241280" cy="2103120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2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409466"/>
            <a:ext cx="12435840" cy="1764030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329566"/>
            <a:ext cx="1267968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75360" y="1920240"/>
            <a:ext cx="1267968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1" y="5955031"/>
            <a:ext cx="12616181" cy="1634490"/>
          </a:xfrm>
        </p:spPr>
        <p:txBody>
          <a:bodyPr anchor="t"/>
          <a:lstStyle>
            <a:lvl1pPr algn="l">
              <a:defRPr sz="4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1" y="4154806"/>
            <a:ext cx="12616181" cy="1800224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75360" y="1920240"/>
            <a:ext cx="5974080" cy="493776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7680960" y="1920240"/>
            <a:ext cx="5974080" cy="493776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329566"/>
            <a:ext cx="1267968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7680960" y="2651760"/>
            <a:ext cx="5974080" cy="420624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75360" y="2651760"/>
            <a:ext cx="5974080" cy="420624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329566"/>
            <a:ext cx="1267968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1920239"/>
            <a:ext cx="5974080" cy="68961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0960" y="1920239"/>
            <a:ext cx="5974080" cy="68961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329566"/>
            <a:ext cx="1267968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339840" y="1737360"/>
            <a:ext cx="7437120" cy="51206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37" y="1737360"/>
            <a:ext cx="4754880" cy="1316736"/>
          </a:xfrm>
        </p:spPr>
        <p:txBody>
          <a:bodyPr anchor="b"/>
          <a:lstStyle>
            <a:lvl1pPr algn="l">
              <a:defRPr sz="26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0237" y="3057470"/>
            <a:ext cx="4754880" cy="3800531"/>
          </a:xfrm>
        </p:spPr>
        <p:txBody>
          <a:bodyPr tIns="13062">
            <a:normAutofit/>
          </a:bodyPr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1737360"/>
            <a:ext cx="4754880" cy="1316736"/>
          </a:xfrm>
        </p:spPr>
        <p:txBody>
          <a:bodyPr anchor="b"/>
          <a:lstStyle>
            <a:lvl1pPr algn="l">
              <a:defRPr sz="26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51750" y="1737360"/>
            <a:ext cx="5471770" cy="4169664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900" baseline="0">
                <a:solidFill>
                  <a:schemeClr val="tx1">
                    <a:lumMod val="65000"/>
                  </a:schemeClr>
                </a:solidFill>
              </a:defRPr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60" y="3057469"/>
            <a:ext cx="4754880" cy="2886131"/>
          </a:xfrm>
        </p:spPr>
        <p:txBody>
          <a:bodyPr tIns="13062">
            <a:normAutofit/>
          </a:bodyPr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360" y="329566"/>
            <a:ext cx="12679680" cy="1371600"/>
          </a:xfrm>
          <a:prstGeom prst="rect">
            <a:avLst/>
          </a:prstGeom>
        </p:spPr>
        <p:txBody>
          <a:bodyPr vert="horz" lIns="130622" tIns="65311" rIns="130622" bIns="65311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1920240"/>
            <a:ext cx="1267968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0" y="7627621"/>
            <a:ext cx="243840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400" strike="noStrike" spc="86" baseline="0">
                <a:solidFill>
                  <a:schemeClr val="tx1"/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12/7/2025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536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400" cap="all" spc="86" baseline="0">
                <a:solidFill>
                  <a:schemeClr val="tx1"/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70080" y="7627621"/>
            <a:ext cx="1584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600" baseline="0">
                <a:solidFill>
                  <a:schemeClr val="tx1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7" r:id="rId14"/>
    <p:sldLayoutId id="2147483698" r:id="rId15"/>
    <p:sldLayoutId id="2147483701" r:id="rId16"/>
    <p:sldLayoutId id="2147483703" r:id="rId17"/>
  </p:sldLayoutIdLst>
  <p:hf sldNum="0" hdr="0" ftr="0" dt="0"/>
  <p:txStyles>
    <p:titleStyle>
      <a:lvl1pPr algn="l" defTabSz="1306220" rtl="0" eaLnBrk="1" latinLnBrk="0" hangingPunct="1">
        <a:spcBef>
          <a:spcPct val="0"/>
        </a:spcBef>
        <a:buNone/>
        <a:defRPr sz="4300" kern="1200" cap="all" spc="71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9833" indent="-489833" algn="l" defTabSz="1306220" rtl="0" eaLnBrk="1" latinLnBrk="0" hangingPunct="1">
        <a:lnSpc>
          <a:spcPct val="100000"/>
        </a:lnSpc>
        <a:spcBef>
          <a:spcPct val="20000"/>
        </a:spcBef>
        <a:spcAft>
          <a:spcPts val="857"/>
        </a:spcAft>
        <a:buClr>
          <a:schemeClr val="tx2"/>
        </a:buClr>
        <a:buFont typeface="Arial" pitchFamily="34" charset="0"/>
        <a:buChar char="•"/>
        <a:defRPr sz="2400" kern="1200" spc="43" baseline="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lnSpc>
          <a:spcPct val="100000"/>
        </a:lnSpc>
        <a:spcBef>
          <a:spcPct val="20000"/>
        </a:spcBef>
        <a:spcAft>
          <a:spcPts val="857"/>
        </a:spcAft>
        <a:buClr>
          <a:schemeClr val="tx2"/>
        </a:buClr>
        <a:buFont typeface="Arial" pitchFamily="34" charset="0"/>
        <a:buChar char="•"/>
        <a:defRPr sz="2400" kern="1200" spc="43" baseline="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lnSpc>
          <a:spcPct val="100000"/>
        </a:lnSpc>
        <a:spcBef>
          <a:spcPct val="20000"/>
        </a:spcBef>
        <a:spcAft>
          <a:spcPts val="857"/>
        </a:spcAft>
        <a:buClr>
          <a:schemeClr val="tx2"/>
        </a:buClr>
        <a:buFont typeface="Arial" pitchFamily="34" charset="0"/>
        <a:buChar char="•"/>
        <a:defRPr sz="2400" kern="1200" spc="43" baseline="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lnSpc>
          <a:spcPct val="100000"/>
        </a:lnSpc>
        <a:spcBef>
          <a:spcPct val="20000"/>
        </a:spcBef>
        <a:spcAft>
          <a:spcPts val="857"/>
        </a:spcAft>
        <a:buClr>
          <a:schemeClr val="tx2"/>
        </a:buClr>
        <a:buFont typeface="Arial" pitchFamily="34" charset="0"/>
        <a:buChar char="•"/>
        <a:defRPr sz="2400" kern="1200" spc="43" baseline="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lnSpc>
          <a:spcPct val="100000"/>
        </a:lnSpc>
        <a:spcBef>
          <a:spcPct val="20000"/>
        </a:spcBef>
        <a:spcAft>
          <a:spcPts val="857"/>
        </a:spcAft>
        <a:buClr>
          <a:schemeClr val="tx2"/>
        </a:buClr>
        <a:buFont typeface="Arial" pitchFamily="34" charset="0"/>
        <a:buChar char="•"/>
        <a:defRPr sz="2400" kern="1200" spc="43" baseline="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lnSpc>
          <a:spcPct val="100000"/>
        </a:lnSpc>
        <a:spcBef>
          <a:spcPct val="20000"/>
        </a:spcBef>
        <a:spcAft>
          <a:spcPts val="857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lnSpc>
          <a:spcPct val="100000"/>
        </a:lnSpc>
        <a:spcBef>
          <a:spcPct val="20000"/>
        </a:spcBef>
        <a:spcAft>
          <a:spcPts val="857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lnSpc>
          <a:spcPct val="100000"/>
        </a:lnSpc>
        <a:spcBef>
          <a:spcPct val="20000"/>
        </a:spcBef>
        <a:spcAft>
          <a:spcPts val="857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lnSpc>
          <a:spcPct val="100000"/>
        </a:lnSpc>
        <a:spcBef>
          <a:spcPct val="20000"/>
        </a:spcBef>
        <a:spcAft>
          <a:spcPts val="857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-8-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-8-5.svg"/><Relationship Id="rId5" Type="http://schemas.openxmlformats.org/officeDocument/2006/relationships/image" Target="../media/image-8-3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308384"/>
            <a:ext cx="7415927" cy="205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Размещение Населения Мира: Основные Факторы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350437" y="4736068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Размещение населения — это процесс освоения и заселения территории, формирования сети поселений. Оно тесно связано с естественным движением и миграцией населения.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516" y="579120"/>
            <a:ext cx="7669768" cy="1169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Исторические Факторы Размещения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460450" y="2064901"/>
            <a:ext cx="22860" cy="5586532"/>
          </a:xfrm>
          <a:prstGeom prst="roundRect">
            <a:avLst>
              <a:gd name="adj" fmla="val 1381992"/>
            </a:avLst>
          </a:prstGeom>
          <a:solidFill>
            <a:srgbClr val="5F5F63"/>
          </a:solidFill>
          <a:ln/>
        </p:spPr>
      </p:sp>
      <p:sp>
        <p:nvSpPr>
          <p:cNvPr id="5" name="Shape 2"/>
          <p:cNvSpPr/>
          <p:nvPr/>
        </p:nvSpPr>
        <p:spPr>
          <a:xfrm>
            <a:off x="6674525" y="2290405"/>
            <a:ext cx="631746" cy="22860"/>
          </a:xfrm>
          <a:prstGeom prst="roundRect">
            <a:avLst>
              <a:gd name="adj" fmla="val 1381992"/>
            </a:avLst>
          </a:prstGeom>
          <a:solidFill>
            <a:srgbClr val="5F5F63"/>
          </a:solidFill>
          <a:ln/>
        </p:spPr>
      </p:sp>
      <p:sp>
        <p:nvSpPr>
          <p:cNvPr id="6" name="Shape 3"/>
          <p:cNvSpPr/>
          <p:nvPr/>
        </p:nvSpPr>
        <p:spPr>
          <a:xfrm>
            <a:off x="6223516" y="2064901"/>
            <a:ext cx="473869" cy="473869"/>
          </a:xfrm>
          <a:prstGeom prst="roundRect">
            <a:avLst>
              <a:gd name="adj" fmla="val 66669"/>
            </a:avLst>
          </a:prstGeom>
          <a:solidFill>
            <a:srgbClr val="46464A"/>
          </a:solidFill>
          <a:ln/>
        </p:spPr>
      </p:sp>
      <p:sp>
        <p:nvSpPr>
          <p:cNvPr id="7" name="Text 4"/>
          <p:cNvSpPr/>
          <p:nvPr/>
        </p:nvSpPr>
        <p:spPr>
          <a:xfrm>
            <a:off x="6320076" y="2126337"/>
            <a:ext cx="280749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13439" y="2137291"/>
            <a:ext cx="23400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Собирательство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513439" y="2556034"/>
            <a:ext cx="6379845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Равнины с благоприятным климатом, где легко добывать средства к существованию.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674525" y="3876556"/>
            <a:ext cx="631746" cy="22860"/>
          </a:xfrm>
          <a:prstGeom prst="roundRect">
            <a:avLst>
              <a:gd name="adj" fmla="val 1381992"/>
            </a:avLst>
          </a:prstGeom>
          <a:solidFill>
            <a:srgbClr val="5F5F63"/>
          </a:solidFill>
          <a:ln/>
        </p:spPr>
      </p:sp>
      <p:sp>
        <p:nvSpPr>
          <p:cNvPr id="11" name="Shape 8"/>
          <p:cNvSpPr/>
          <p:nvPr/>
        </p:nvSpPr>
        <p:spPr>
          <a:xfrm>
            <a:off x="6223516" y="3651052"/>
            <a:ext cx="473869" cy="473869"/>
          </a:xfrm>
          <a:prstGeom prst="roundRect">
            <a:avLst>
              <a:gd name="adj" fmla="val 66669"/>
            </a:avLst>
          </a:prstGeom>
          <a:solidFill>
            <a:srgbClr val="46464A"/>
          </a:solidFill>
          <a:ln/>
        </p:spPr>
      </p:sp>
      <p:sp>
        <p:nvSpPr>
          <p:cNvPr id="12" name="Text 9"/>
          <p:cNvSpPr/>
          <p:nvPr/>
        </p:nvSpPr>
        <p:spPr>
          <a:xfrm>
            <a:off x="6320076" y="3712488"/>
            <a:ext cx="280749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513439" y="3723442"/>
            <a:ext cx="23400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Земледелие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7513439" y="4142184"/>
            <a:ext cx="6379845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Районы с благоприятным сочетанием солнечной радиации, влаги и почв.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6674525" y="5462707"/>
            <a:ext cx="631746" cy="22860"/>
          </a:xfrm>
          <a:prstGeom prst="roundRect">
            <a:avLst>
              <a:gd name="adj" fmla="val 1381992"/>
            </a:avLst>
          </a:prstGeom>
          <a:solidFill>
            <a:srgbClr val="5F5F63"/>
          </a:solidFill>
          <a:ln/>
        </p:spPr>
      </p:sp>
      <p:sp>
        <p:nvSpPr>
          <p:cNvPr id="16" name="Shape 13"/>
          <p:cNvSpPr/>
          <p:nvPr/>
        </p:nvSpPr>
        <p:spPr>
          <a:xfrm>
            <a:off x="6223516" y="5237202"/>
            <a:ext cx="473869" cy="473869"/>
          </a:xfrm>
          <a:prstGeom prst="roundRect">
            <a:avLst>
              <a:gd name="adj" fmla="val 66669"/>
            </a:avLst>
          </a:prstGeom>
          <a:solidFill>
            <a:srgbClr val="46464A"/>
          </a:solidFill>
          <a:ln/>
        </p:spPr>
      </p:sp>
      <p:sp>
        <p:nvSpPr>
          <p:cNvPr id="17" name="Text 14"/>
          <p:cNvSpPr/>
          <p:nvPr/>
        </p:nvSpPr>
        <p:spPr>
          <a:xfrm>
            <a:off x="6320076" y="5298638"/>
            <a:ext cx="280749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7513439" y="5309592"/>
            <a:ext cx="23400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Скотоводство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7513439" y="5728335"/>
            <a:ext cx="637984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Зависело от кормовой продуктивности пастбищ.</a:t>
            </a:r>
            <a:endParaRPr lang="en-US" sz="1650" dirty="0"/>
          </a:p>
        </p:txBody>
      </p:sp>
      <p:sp>
        <p:nvSpPr>
          <p:cNvPr id="20" name="Shape 17"/>
          <p:cNvSpPr/>
          <p:nvPr/>
        </p:nvSpPr>
        <p:spPr>
          <a:xfrm>
            <a:off x="6674525" y="6711910"/>
            <a:ext cx="631746" cy="22860"/>
          </a:xfrm>
          <a:prstGeom prst="roundRect">
            <a:avLst>
              <a:gd name="adj" fmla="val 1381992"/>
            </a:avLst>
          </a:prstGeom>
          <a:solidFill>
            <a:srgbClr val="5F5F63"/>
          </a:solidFill>
          <a:ln/>
        </p:spPr>
      </p:sp>
      <p:sp>
        <p:nvSpPr>
          <p:cNvPr id="21" name="Shape 18"/>
          <p:cNvSpPr/>
          <p:nvPr/>
        </p:nvSpPr>
        <p:spPr>
          <a:xfrm>
            <a:off x="6223516" y="6486406"/>
            <a:ext cx="473869" cy="473869"/>
          </a:xfrm>
          <a:prstGeom prst="roundRect">
            <a:avLst>
              <a:gd name="adj" fmla="val 66669"/>
            </a:avLst>
          </a:prstGeom>
          <a:solidFill>
            <a:srgbClr val="46464A"/>
          </a:solidFill>
          <a:ln/>
        </p:spPr>
      </p:sp>
      <p:sp>
        <p:nvSpPr>
          <p:cNvPr id="22" name="Text 19"/>
          <p:cNvSpPr/>
          <p:nvPr/>
        </p:nvSpPr>
        <p:spPr>
          <a:xfrm>
            <a:off x="6320076" y="6547842"/>
            <a:ext cx="280749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4</a:t>
            </a:r>
            <a:endParaRPr lang="en-US" sz="2200" dirty="0"/>
          </a:p>
        </p:txBody>
      </p:sp>
      <p:sp>
        <p:nvSpPr>
          <p:cNvPr id="23" name="Text 20"/>
          <p:cNvSpPr/>
          <p:nvPr/>
        </p:nvSpPr>
        <p:spPr>
          <a:xfrm>
            <a:off x="7513439" y="6558796"/>
            <a:ext cx="2485430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Торговля и Ремесло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7513439" y="6977539"/>
            <a:ext cx="6379845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Размещение вдоль транспортных путей, побережий морей и рек.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9114" y="415647"/>
            <a:ext cx="5487948" cy="419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Промышленность и Торговля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14" y="1232297"/>
            <a:ext cx="6601658" cy="38289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9114" y="5231249"/>
            <a:ext cx="2668191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Развитие Промышленности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529114" y="5592247"/>
            <a:ext cx="6601658" cy="483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Начальные фазы мануфактурного производства (текстильное, стекольное) способствовали концентрации населения в предгорьях с обилием воды и сырья.</a:t>
            </a:r>
            <a:endParaRPr lang="en-US" sz="11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248" y="1232297"/>
            <a:ext cx="6601658" cy="697289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07248" y="8375213"/>
            <a:ext cx="2351723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Международная Торговля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7507248" y="8736211"/>
            <a:ext cx="6601658" cy="483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Рост крупных портов и приморских промышленных районов обусловил размещение населения (Япония, Средиземноморье, Атлантическое побережье).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853559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Неравномерность Размещения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350437" y="2595443"/>
            <a:ext cx="7415927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Плотность населения — отношение численности к площади. Мировое население крайне неравномерно: 70% проживает на 7% суши, преимущественно в Северном и Восточном полушариях, в умеренном климате.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437" y="4576643"/>
            <a:ext cx="3553658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400"/>
              </a:lnSpc>
              <a:buNone/>
            </a:pPr>
            <a:r>
              <a:rPr lang="en-US" sz="64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70%</a:t>
            </a:r>
            <a:endParaRPr lang="en-US" sz="6400" dirty="0"/>
          </a:p>
        </p:txBody>
      </p:sp>
      <p:sp>
        <p:nvSpPr>
          <p:cNvPr id="6" name="Text 3"/>
          <p:cNvSpPr/>
          <p:nvPr/>
        </p:nvSpPr>
        <p:spPr>
          <a:xfrm>
            <a:off x="6428303" y="5699760"/>
            <a:ext cx="339780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Население на 7% суши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6350437" y="6190774"/>
            <a:ext cx="355365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Большая часть населения сосредоточена на небольшой территории.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212705" y="4576643"/>
            <a:ext cx="3553658" cy="814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400"/>
              </a:lnSpc>
              <a:buNone/>
            </a:pPr>
            <a:r>
              <a:rPr lang="en-US" sz="64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30%</a:t>
            </a:r>
            <a:endParaRPr lang="en-US" sz="6400" dirty="0"/>
          </a:p>
        </p:txBody>
      </p:sp>
      <p:sp>
        <p:nvSpPr>
          <p:cNvPr id="9" name="Text 6"/>
          <p:cNvSpPr/>
          <p:nvPr/>
        </p:nvSpPr>
        <p:spPr>
          <a:xfrm>
            <a:off x="10617875" y="569976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У побережья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0212705" y="6190774"/>
            <a:ext cx="355365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Около 30% населения мира живет в пределах 50 км от моря.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110" y="624602"/>
            <a:ext cx="5723334" cy="57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География Расселения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214110" y="1513999"/>
            <a:ext cx="7688580" cy="133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Расселение населения — это социально-экономический процесс распределения и перераспределения населения с формированием сети поселений. Изучается во взаимодействии с природной средой и в историческом разрезе.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214110" y="3078004"/>
            <a:ext cx="3740348" cy="2325767"/>
          </a:xfrm>
          <a:prstGeom prst="roundRect">
            <a:avLst>
              <a:gd name="adj" fmla="val 13410"/>
            </a:avLst>
          </a:prstGeom>
          <a:solidFill>
            <a:srgbClr val="46464A"/>
          </a:solidFill>
          <a:ln/>
        </p:spPr>
      </p:sp>
      <p:sp>
        <p:nvSpPr>
          <p:cNvPr id="6" name="Shape 3"/>
          <p:cNvSpPr/>
          <p:nvPr/>
        </p:nvSpPr>
        <p:spPr>
          <a:xfrm>
            <a:off x="6421993" y="3285887"/>
            <a:ext cx="623649" cy="623649"/>
          </a:xfrm>
          <a:prstGeom prst="roundRect">
            <a:avLst>
              <a:gd name="adj" fmla="val 14660627"/>
            </a:avLst>
          </a:prstGeom>
          <a:solidFill>
            <a:srgbClr val="FFE14D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3443" y="3457337"/>
            <a:ext cx="280630" cy="28063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21993" y="4117419"/>
            <a:ext cx="2783324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География Населения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6421993" y="4530804"/>
            <a:ext cx="3324582" cy="66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Изучает расселение во взаимодействии с природой.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10162342" y="3078004"/>
            <a:ext cx="3740348" cy="2325767"/>
          </a:xfrm>
          <a:prstGeom prst="roundRect">
            <a:avLst>
              <a:gd name="adj" fmla="val 13410"/>
            </a:avLst>
          </a:prstGeom>
          <a:solidFill>
            <a:srgbClr val="46464A"/>
          </a:solidFill>
          <a:ln/>
        </p:spPr>
      </p:sp>
      <p:sp>
        <p:nvSpPr>
          <p:cNvPr id="11" name="Shape 7"/>
          <p:cNvSpPr/>
          <p:nvPr/>
        </p:nvSpPr>
        <p:spPr>
          <a:xfrm>
            <a:off x="10370225" y="3285887"/>
            <a:ext cx="623649" cy="623649"/>
          </a:xfrm>
          <a:prstGeom prst="roundRect">
            <a:avLst>
              <a:gd name="adj" fmla="val 14660627"/>
            </a:avLst>
          </a:prstGeom>
          <a:solidFill>
            <a:srgbClr val="FFE14D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1675" y="3457337"/>
            <a:ext cx="280630" cy="28063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70225" y="4117419"/>
            <a:ext cx="2310170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Демография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10370225" y="4530804"/>
            <a:ext cx="3324582" cy="665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Анализирует динамику и структуру населения.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6214110" y="5611654"/>
            <a:ext cx="7688580" cy="1993225"/>
          </a:xfrm>
          <a:prstGeom prst="roundRect">
            <a:avLst>
              <a:gd name="adj" fmla="val 15647"/>
            </a:avLst>
          </a:prstGeom>
          <a:solidFill>
            <a:srgbClr val="46464A"/>
          </a:solidFill>
          <a:ln/>
        </p:spPr>
      </p:sp>
      <p:sp>
        <p:nvSpPr>
          <p:cNvPr id="16" name="Shape 11"/>
          <p:cNvSpPr/>
          <p:nvPr/>
        </p:nvSpPr>
        <p:spPr>
          <a:xfrm>
            <a:off x="6421993" y="5819537"/>
            <a:ext cx="623649" cy="623649"/>
          </a:xfrm>
          <a:prstGeom prst="roundRect">
            <a:avLst>
              <a:gd name="adj" fmla="val 14660627"/>
            </a:avLst>
          </a:prstGeom>
          <a:solidFill>
            <a:srgbClr val="FFE14D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3443" y="5990987"/>
            <a:ext cx="280630" cy="28063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421993" y="6651069"/>
            <a:ext cx="2310170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D7D4CC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Этнография</a:t>
            </a:r>
            <a:endParaRPr lang="en-US" sz="1800" dirty="0"/>
          </a:p>
        </p:txBody>
      </p:sp>
      <p:sp>
        <p:nvSpPr>
          <p:cNvPr id="19" name="Text 13"/>
          <p:cNvSpPr/>
          <p:nvPr/>
        </p:nvSpPr>
        <p:spPr>
          <a:xfrm>
            <a:off x="6421993" y="7064454"/>
            <a:ext cx="7272814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Исследует культурные аспекты расселения.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2099" y="473035"/>
            <a:ext cx="5017056" cy="477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Мегаполисы и Трущобы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602099" y="1294924"/>
            <a:ext cx="13426202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Крупнейшие агломерации мира (Дели, Токио, Шанхай) превышают 30 млн человек. На последней стадии урбанизации возникают мегалополисы — урбанизированные зоны из срастающихся агломераций.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602099" y="2210991"/>
            <a:ext cx="1911548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Мегаполисы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602099" y="2621994"/>
            <a:ext cx="6503313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Примеры: Трансъевропейский, Босваш, Чипитс (США), Визагмахангар (Индия), Сан-Рио (Бразилия).</a:t>
            </a:r>
            <a:endParaRPr lang="en-US" sz="13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9" y="3366016"/>
            <a:ext cx="6503313" cy="445067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32608" y="2210991"/>
            <a:ext cx="2129076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FFE14D"/>
                </a:solidFill>
                <a:latin typeface="Comfortaa Bold" pitchFamily="34" charset="0"/>
                <a:ea typeface="Comfortaa Bold" pitchFamily="34" charset="-122"/>
                <a:cs typeface="Comfortaa Bold" pitchFamily="34" charset="-120"/>
              </a:rPr>
              <a:t>Городские Трущобы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532608" y="2621994"/>
            <a:ext cx="6503313" cy="825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7D4CC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В начале XXI века в трущобах проживает около 923,9 млн горожан (32% городского населения). Наибольшая доля в Африке к югу от Сахары (71,9%) и Азии (40%).</a:t>
            </a:r>
            <a:endParaRPr lang="en-US" sz="13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608" y="3641288"/>
            <a:ext cx="6503313" cy="47733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</TotalTime>
  <Words>334</Words>
  <Application>Microsoft Office PowerPoint</Application>
  <PresentationFormat>Произвольный</PresentationFormat>
  <Paragraphs>48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Comfortaa Bold</vt:lpstr>
      <vt:lpstr>Arial Narrow</vt:lpstr>
      <vt:lpstr>Raleway Medium</vt:lpstr>
      <vt:lpstr>Calibri</vt:lpstr>
      <vt:lpstr>Горизонт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4</cp:revision>
  <dcterms:created xsi:type="dcterms:W3CDTF">2025-12-06T12:23:20Z</dcterms:created>
  <dcterms:modified xsi:type="dcterms:W3CDTF">2025-12-07T17:16:09Z</dcterms:modified>
</cp:coreProperties>
</file>