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58400" cy="7772400"/>
  <p:notesSz cx="6858000" cy="9144000"/>
  <p:embeddedFontLst>
    <p:embeddedFont>
      <p:font typeface="Roboto" charset="0"/>
      <p:regular r:id="rId17"/>
      <p:bold r:id="rId18"/>
      <p:italic r:id="rId19"/>
      <p:boldItalic r:id="rId20"/>
    </p:embeddedFont>
    <p:embeddedFont>
      <p:font typeface="Roboto Slab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448">
          <p15:clr>
            <a:srgbClr val="747775"/>
          </p15:clr>
        </p15:guide>
        <p15:guide id="2" pos="31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365" y="-8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9fe7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9fe7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5b384983cf04a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5b384983cf04a4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5b384983cf04a4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5b384983cf04a4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5b384983cf04a4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5b384983cf04a4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5b384983cf04a4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5b384983cf04a4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50862fd1572d1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50862fd1572d1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8e9de15917c4c2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8e9de15917c4c2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e9de15917c4c2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e9de15917c4c2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5b384983cf04a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5b384983cf04a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5b384983cf04a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5b384983cf04a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5b384983cf04a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5b384983cf04a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5b384983cf04a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5b384983cf04a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5b384983cf04a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5b384983cf04a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5b384983cf04a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5b384983cf04a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7280" y="1016382"/>
            <a:ext cx="1189788" cy="1699912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7191319" y="5051543"/>
            <a:ext cx="1189788" cy="1699912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795562" y="4257501"/>
            <a:ext cx="467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848332" y="1796598"/>
            <a:ext cx="6361800" cy="22023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848332" y="4608058"/>
            <a:ext cx="6361800" cy="1373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65" y="7671647"/>
            <a:ext cx="10058100" cy="10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426690" y="1741480"/>
            <a:ext cx="9204900" cy="23247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426690" y="4411613"/>
            <a:ext cx="9204900" cy="16194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795562" y="4257501"/>
            <a:ext cx="467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28825" y="2667036"/>
            <a:ext cx="9044400" cy="13713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541819" y="1904429"/>
            <a:ext cx="467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541819" y="1904429"/>
            <a:ext cx="467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26690" y="2251291"/>
            <a:ext cx="43998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5231820" y="2251291"/>
            <a:ext cx="43998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538140" y="2134107"/>
            <a:ext cx="36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2669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26690" y="2408749"/>
            <a:ext cx="3088800" cy="4051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539275" y="795373"/>
            <a:ext cx="61806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5029200" y="-113"/>
            <a:ext cx="50292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532643" y="6793205"/>
            <a:ext cx="594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92050" y="1827047"/>
            <a:ext cx="4449600" cy="22761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92050" y="4184268"/>
            <a:ext cx="4449600" cy="20331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5433450" y="1094347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51450" y="6397629"/>
            <a:ext cx="6598800" cy="904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sz="3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675000" y="691875"/>
            <a:ext cx="8708400" cy="6414000"/>
            <a:chOff x="675000" y="691875"/>
            <a:chExt cx="8708400" cy="6414000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675000" y="691875"/>
              <a:ext cx="8708400" cy="6414000"/>
              <a:chOff x="675000" y="691875"/>
              <a:chExt cx="8708400" cy="6414000"/>
            </a:xfrm>
          </p:grpSpPr>
          <p:sp>
            <p:nvSpPr>
              <p:cNvPr id="65" name="Google Shape;65;p13"/>
              <p:cNvSpPr/>
              <p:nvPr/>
            </p:nvSpPr>
            <p:spPr>
              <a:xfrm>
                <a:off x="675000" y="691875"/>
                <a:ext cx="8708400" cy="35847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675000" y="4035075"/>
                <a:ext cx="8708400" cy="30708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" name="Google Shape;67;p13"/>
              <p:cNvCxnSpPr/>
              <p:nvPr/>
            </p:nvCxnSpPr>
            <p:spPr>
              <a:xfrm>
                <a:off x="684525" y="4035066"/>
                <a:ext cx="86892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8" name="Google Shape;68;p13"/>
            <p:cNvCxnSpPr/>
            <p:nvPr/>
          </p:nvCxnSpPr>
          <p:spPr>
            <a:xfrm>
              <a:off x="4786350" y="6159150"/>
              <a:ext cx="48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69" name="Google Shape;69;p13" descr="Graphic illustration of a globe commonly used by studen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700" y="297175"/>
            <a:ext cx="1181000" cy="13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body" idx="4294967295"/>
          </p:nvPr>
        </p:nvSpPr>
        <p:spPr>
          <a:xfrm>
            <a:off x="1011450" y="1849125"/>
            <a:ext cx="8035500" cy="6054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4294967295"/>
          </p:nvPr>
        </p:nvSpPr>
        <p:spPr>
          <a:xfrm>
            <a:off x="1011450" y="2682900"/>
            <a:ext cx="8035500" cy="11334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Квазигосударства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4294967295"/>
          </p:nvPr>
        </p:nvSpPr>
        <p:spPr>
          <a:xfrm>
            <a:off x="1011450" y="4495688"/>
            <a:ext cx="8035500" cy="981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Нерешенные территориальные споры и квазигосударства.</a:t>
            </a:r>
            <a:endParaRPr sz="240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4294967295"/>
          </p:nvPr>
        </p:nvSpPr>
        <p:spPr>
          <a:xfrm>
            <a:off x="1011450" y="6338445"/>
            <a:ext cx="8035500" cy="6054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Западная Сахара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400" y="248974"/>
            <a:ext cx="3846200" cy="19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579090" y="24036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 севере граничит с Марокко, на северо-востоке — с Алжиром, на востоке и юге — с Мавританией; с запада омывается Атлантическим океаном. Площадь — 266 тысяч км². Крупнейший город — Эль-Аюн.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/>
              <a:t>В 1979 году Западная Сахара была в основном оккупирована Марокко, неоккупированной осталась составляющая около 20 % Свободная зона на востоке от марокканской пограничной стены. Марокко управляет районами к западу от стены, где проживает большая часть населения региона.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Западная Сахара(САДР)</a:t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3625" y="2701825"/>
            <a:ext cx="4642150" cy="46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ПМР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непризнанное государство в Восточной Европе. Расположено преимущественно на левом берегу Днестра, включает в себя также город Бендеры на правом берегу. Выхода к морю не имеет.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Согласно административно-территориальному делению Молдовы, бо́льшая часть территории, контролируемой ПМР, входит в состав Республики Молдова как автономное территориальное образование, другая часть входит в состав Молдовы.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/>
              <a:t>Столица—Тирасполь. Государственные языки—молдавский,русский, украинский.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0"/>
            <a:ext cx="4602399" cy="230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Расположение ПМР</a:t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01" y="2610151"/>
            <a:ext cx="5228125" cy="44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825" y="2610150"/>
            <a:ext cx="3639223" cy="44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426690" y="1741480"/>
            <a:ext cx="9204900" cy="23247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Спасибо за внимание!</a:t>
            </a:r>
            <a:endParaRPr sz="4800"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426690" y="4411613"/>
            <a:ext cx="9204900" cy="16194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Квазигосударство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Квазигосударство—это юридическое и политическое понятие, термин, который иногда используется для описания политического образования со многими, но не со всеми критериями (признаками, элементами) государственности.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В наши дни термин квазигосударство чаще всего используется в отношении воинствующих сепаратистских групп, которые претендуют на определённый регион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/>
              <a:t>Далее будут приведены примеры частично-признанных и непризнанных стран.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Палестина (АРП)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Госуда́рство Палести́на— де-юре независимое частично признанное государство на Ближнем Востоке, находящееся в процессе создания. Независимость Государства Палестина по состоянию на конец июня 2024 года признали 148 из 193 государств — членов ООН.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Состоит из двух частей—Западный берег реки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Иордан и Сектор Газа. Находится в состоя-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/>
              <a:t>нии войны с Израилем. 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281" y="373150"/>
            <a:ext cx="2711570" cy="13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408" y="155824"/>
            <a:ext cx="1521100" cy="21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9150" y="4288390"/>
            <a:ext cx="3289700" cy="32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Республика Косово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частично признанное государство в Юго-Восточной Европе, на Балканском полуострове, в географическом регионе Косово.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Столица — Приштина. Государствен-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ные языки — албанский и сербский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Решили отделиться от Сербии в 2008,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предпосылками являлось преимущес-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твенно албанское население, испове-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/>
              <a:t>дующее ислам.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527" y="0"/>
            <a:ext cx="3148683" cy="22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9175" y="3422750"/>
            <a:ext cx="4132419" cy="34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Южная Осетия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частично признанное государство на Южном Кавказе, провозглашённое на международно признанной территории Грузии. Не имеет выхода к морю. Вопрос о международно-правовом статусе Южной Осетии является спорным: независимость республики признана пятью государствами — членами ООН (Россия, Венесуэла, Никарагуа, Науру, Сирия).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/>
              <a:t>Официальные языки—осетинский,русский,грузинский.</a:t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194" y="-2"/>
            <a:ext cx="4623700" cy="22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Южная Осетия и Абхазия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1327"/>
            <a:ext cx="9685524" cy="573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Абхазия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частично признанное государство в Закавказье, провозглашённое на международно признанной территории Грузии в ходе грузино-абхазского конфликта.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Столица республики — город Сухуми (Сухум). Государственный язык — абхазский; русский язык, наряду с абхазским, признаётся языком государственных и других учреждений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"/>
              <a:t>Независимость республики признана 5 государствами — членами ООН, включая Россию. В документах ООН Абхазия рассматривается как территория Грузии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825" y="12427"/>
            <a:ext cx="4477776" cy="223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Тайвань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Кита́йская Респу́блика, в международном контексте именует себя либо Кита́йская Респу́блика (Тайва́нь)  либо просто Тайва́нь— частично признанное государство в Восточной Азии, ранее имевшее однопартийную систему, широкое дипломатическое признание и контроль над всем Китаем. Являлась одним из основателей ООН и постоянным членом её Совета Безопасности (до 1971 года).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/>
              <a:t>Столица — Тайбэй, государственный язык—севернокитайский.страна образовалась после поражения правившего в стране Гоминьдана от Коммунистической партии в гражданской войне 1945—1950 годов 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925" y="176300"/>
            <a:ext cx="3102675" cy="20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Тайвань на карте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8875"/>
            <a:ext cx="10058400" cy="50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PresentationFormat>Произвольный</PresentationFormat>
  <Paragraphs>43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Roboto</vt:lpstr>
      <vt:lpstr>Roboto Slab</vt:lpstr>
      <vt:lpstr>Marina</vt:lpstr>
      <vt:lpstr>Квазигосударства</vt:lpstr>
      <vt:lpstr>Квазигосударство</vt:lpstr>
      <vt:lpstr>Палестина (АРП)</vt:lpstr>
      <vt:lpstr>Республика Косово</vt:lpstr>
      <vt:lpstr>Южная Осетия</vt:lpstr>
      <vt:lpstr>Южная Осетия и Абхазия</vt:lpstr>
      <vt:lpstr>Абхазия</vt:lpstr>
      <vt:lpstr>Тайвань</vt:lpstr>
      <vt:lpstr>Тайвань на карте</vt:lpstr>
      <vt:lpstr>Западная Сахара</vt:lpstr>
      <vt:lpstr>Западная Сахара(САДР)</vt:lpstr>
      <vt:lpstr>ПМР</vt:lpstr>
      <vt:lpstr>Расположение ПМР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Квазигосударства</dc:title>
  <cp:lastModifiedBy>Admin</cp:lastModifiedBy>
  <cp:revision>1</cp:revision>
  <dcterms:modified xsi:type="dcterms:W3CDTF">2025-11-12T16:09:36Z</dcterms:modified>
</cp:coreProperties>
</file>