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Bahnschrift Condensed" panose="020B0502040204020203" pitchFamily="34" charset="0"/>
      <p:regular r:id="rId13"/>
      <p:bold r:id="rId14"/>
    </p:embeddedFont>
    <p:embeddedFont>
      <p:font typeface="Bahnschrift Light Condensed" panose="020B0502040204020203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nstrument Sans Medium" panose="020B0604020202020204" charset="0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1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17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0009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Миграция населения: движение, причины и последствия</a:t>
            </a:r>
            <a:endParaRPr lang="en-US" sz="4450" dirty="0">
              <a:latin typeface="Bahnschrift Condensed" panose="020B0502040204020203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16659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Глубокое погружение в глобальные и региональные тенденции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6527" y="618292"/>
            <a:ext cx="13057346" cy="1404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Заключение: миграция как вызов и возможность</a:t>
            </a:r>
            <a:endParaRPr lang="en-US" sz="4400" dirty="0">
              <a:latin typeface="Bahnschrift Condensed" panose="020B0502040204020203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86527" y="2472214"/>
            <a:ext cx="224671" cy="280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Light" pitchFamily="34" charset="-122"/>
                <a:cs typeface="Instrument Sans Light" pitchFamily="34" charset="-120"/>
              </a:rPr>
              <a:t>01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86527" y="2823567"/>
            <a:ext cx="6416278" cy="3048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5" name="Text 3"/>
          <p:cNvSpPr/>
          <p:nvPr/>
        </p:nvSpPr>
        <p:spPr>
          <a:xfrm>
            <a:off x="786527" y="2996803"/>
            <a:ext cx="3638550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Неотъемлемая часть мира</a:t>
            </a:r>
            <a:endParaRPr lang="en-US" sz="2200" dirty="0">
              <a:latin typeface="Bahnschrift Condensed" panose="020B0502040204020203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86527" y="3482816"/>
            <a:ext cx="6416278" cy="719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Миграция является </a:t>
            </a:r>
            <a:r>
              <a:rPr lang="en-US" sz="1750" dirty="0">
                <a:solidFill>
                  <a:srgbClr val="0540AD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фундаментальным элементом</a:t>
            </a: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современного мира и двигателем его развития.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427476" y="2472214"/>
            <a:ext cx="224671" cy="280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Light" pitchFamily="34" charset="-122"/>
                <a:cs typeface="Instrument Sans Light" pitchFamily="34" charset="-120"/>
              </a:rPr>
              <a:t>02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7476" y="2823567"/>
            <a:ext cx="6416397" cy="3048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9" name="Text 7"/>
          <p:cNvSpPr/>
          <p:nvPr/>
        </p:nvSpPr>
        <p:spPr>
          <a:xfrm>
            <a:off x="7427476" y="2996803"/>
            <a:ext cx="3606641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Безопасное перемещение</a:t>
            </a:r>
            <a:endParaRPr lang="en-US" sz="2200" dirty="0">
              <a:latin typeface="Bahnschrift Condensed" panose="020B0502040204020203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427476" y="3482816"/>
            <a:ext cx="6416397" cy="719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Необходимо создавать условия для </a:t>
            </a:r>
            <a:r>
              <a:rPr lang="en-US" sz="17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безопасного, законного и взаимовыгодного</a:t>
            </a: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перемещения людей.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86527" y="4595098"/>
            <a:ext cx="224671" cy="280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Light" pitchFamily="34" charset="-122"/>
                <a:cs typeface="Instrument Sans Light" pitchFamily="34" charset="-120"/>
              </a:rPr>
              <a:t>03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86527" y="4946452"/>
            <a:ext cx="6416278" cy="3048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3" name="Text 11"/>
          <p:cNvSpPr/>
          <p:nvPr/>
        </p:nvSpPr>
        <p:spPr>
          <a:xfrm>
            <a:off x="786527" y="5119687"/>
            <a:ext cx="3640574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Инвестиции в интеграцию</a:t>
            </a:r>
            <a:endParaRPr lang="en-US" sz="2200" dirty="0">
              <a:latin typeface="Bahnschrift Condensed" panose="020B0502040204020203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86527" y="5605701"/>
            <a:ext cx="6416278" cy="719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Уважение прав мигрантов и инвестиции в их </a:t>
            </a:r>
            <a:r>
              <a:rPr lang="en-US" sz="17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успешную интеграцию</a:t>
            </a: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— ключ к устойчивому будущему.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427476" y="4595098"/>
            <a:ext cx="224671" cy="280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Light" pitchFamily="34" charset="-122"/>
                <a:cs typeface="Instrument Sans Light" pitchFamily="34" charset="-120"/>
              </a:rPr>
              <a:t>04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427476" y="4946452"/>
            <a:ext cx="6416397" cy="3048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7" name="Text 15"/>
          <p:cNvSpPr/>
          <p:nvPr/>
        </p:nvSpPr>
        <p:spPr>
          <a:xfrm>
            <a:off x="7427476" y="5119687"/>
            <a:ext cx="3875008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Глобальное сотрудничество</a:t>
            </a:r>
            <a:endParaRPr lang="en-US" sz="2200" dirty="0">
              <a:latin typeface="Bahnschrift Condensed" panose="020B0502040204020203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427476" y="5605701"/>
            <a:ext cx="6416397" cy="10787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Международное сотрудничество</a:t>
            </a: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— это единственный путь к эффективному управлению миграционными процессами.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495211" y="7189946"/>
            <a:ext cx="3639979" cy="4212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65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Спасибо за внимание!</a:t>
            </a:r>
            <a:endParaRPr lang="en-US" sz="2650" dirty="0">
              <a:latin typeface="Bahnschrift Condensed" panose="020B05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8BBB8DB-FBA7-4662-B705-372B40C8BCD3}"/>
              </a:ext>
            </a:extLst>
          </p:cNvPr>
          <p:cNvSpPr/>
          <p:nvPr/>
        </p:nvSpPr>
        <p:spPr>
          <a:xfrm>
            <a:off x="12367967" y="7522590"/>
            <a:ext cx="2187019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65221"/>
            <a:ext cx="88443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Что такое миграция населения?</a:t>
            </a:r>
            <a:endParaRPr lang="en-US" sz="4450" dirty="0">
              <a:latin typeface="Bahnschrift Condensed" panose="020B0502040204020203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927628"/>
            <a:ext cx="4196358" cy="3536752"/>
          </a:xfrm>
          <a:prstGeom prst="roundRect">
            <a:avLst>
              <a:gd name="adj" fmla="val 4137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3310" y="2927628"/>
            <a:ext cx="121920" cy="3536752"/>
          </a:xfrm>
          <a:prstGeom prst="roundRect">
            <a:avLst>
              <a:gd name="adj" fmla="val 167442"/>
            </a:avLst>
          </a:prstGeom>
          <a:solidFill>
            <a:srgbClr val="84C1FA"/>
          </a:solidFill>
          <a:ln/>
        </p:spPr>
      </p:sp>
      <p:sp>
        <p:nvSpPr>
          <p:cNvPr id="5" name="Text 3"/>
          <p:cNvSpPr/>
          <p:nvPr/>
        </p:nvSpPr>
        <p:spPr>
          <a:xfrm>
            <a:off x="1142524" y="3184922"/>
            <a:ext cx="35903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Фундаментальное перемещение</a:t>
            </a:r>
            <a:endParaRPr lang="en-US" sz="2200" dirty="0">
              <a:latin typeface="Bahnschrift Condensed" panose="020B0502040204020203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42524" y="4029670"/>
            <a:ext cx="35903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Миграция определяется как </a:t>
            </a:r>
            <a:r>
              <a:rPr lang="en-US" sz="1750" dirty="0">
                <a:solidFill>
                  <a:srgbClr val="0540AD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перемещение людей с изменением постоянного места жительства</a:t>
            </a: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. Это не просто поездка, а смена дома.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2927628"/>
            <a:ext cx="4196358" cy="3536752"/>
          </a:xfrm>
          <a:prstGeom prst="roundRect">
            <a:avLst>
              <a:gd name="adj" fmla="val 4137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186482" y="2927628"/>
            <a:ext cx="121920" cy="3536752"/>
          </a:xfrm>
          <a:prstGeom prst="roundRect">
            <a:avLst>
              <a:gd name="adj" fmla="val 167442"/>
            </a:avLst>
          </a:prstGeom>
          <a:solidFill>
            <a:srgbClr val="84C1FA"/>
          </a:solidFill>
          <a:ln/>
        </p:spPr>
      </p:sp>
      <p:sp>
        <p:nvSpPr>
          <p:cNvPr id="9" name="Text 7"/>
          <p:cNvSpPr/>
          <p:nvPr/>
        </p:nvSpPr>
        <p:spPr>
          <a:xfrm>
            <a:off x="5565696" y="3184922"/>
            <a:ext cx="29719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Две основные формы</a:t>
            </a:r>
            <a:endParaRPr lang="en-US" sz="2200" dirty="0">
              <a:latin typeface="Bahnschrift Condensed" panose="020B0502040204020203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565696" y="3675340"/>
            <a:ext cx="35903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Внутренняя миграция:</a:t>
            </a: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перемещения в пределах одной страны.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565696" y="4843343"/>
            <a:ext cx="35903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Внешняя миграция:</a:t>
            </a: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пересечение государственных границ.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640133" y="2927628"/>
            <a:ext cx="4196358" cy="3536752"/>
          </a:xfrm>
          <a:prstGeom prst="roundRect">
            <a:avLst>
              <a:gd name="adj" fmla="val 4137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9653" y="2927628"/>
            <a:ext cx="121920" cy="3536752"/>
          </a:xfrm>
          <a:prstGeom prst="roundRect">
            <a:avLst>
              <a:gd name="adj" fmla="val 167442"/>
            </a:avLst>
          </a:prstGeom>
          <a:solidFill>
            <a:srgbClr val="84C1FA"/>
          </a:solidFill>
          <a:ln/>
        </p:spPr>
      </p:sp>
      <p:sp>
        <p:nvSpPr>
          <p:cNvPr id="14" name="Text 12"/>
          <p:cNvSpPr/>
          <p:nvPr/>
        </p:nvSpPr>
        <p:spPr>
          <a:xfrm>
            <a:off x="9988868" y="3184922"/>
            <a:ext cx="35903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Каждое движение имеет значение</a:t>
            </a:r>
            <a:endParaRPr lang="en-US" sz="2200" dirty="0">
              <a:latin typeface="Bahnschrift Condensed" panose="020B0502040204020203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988868" y="4029670"/>
            <a:ext cx="35903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Каждый переезд — это двойное событие: </a:t>
            </a:r>
            <a:r>
              <a:rPr lang="en-US" sz="17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выбытие</a:t>
            </a: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из одного места и </a:t>
            </a:r>
            <a:r>
              <a:rPr lang="en-US" sz="17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прибытие</a:t>
            </a: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в другое, что фиксируется официальной статистикой, например, Статкомитетом СНГ.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CB82A6-F8D1-4A42-94ED-3CFF3687E073}"/>
              </a:ext>
            </a:extLst>
          </p:cNvPr>
          <p:cNvSpPr/>
          <p:nvPr/>
        </p:nvSpPr>
        <p:spPr>
          <a:xfrm>
            <a:off x="12367967" y="7522590"/>
            <a:ext cx="2187019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5894" y="381714"/>
            <a:ext cx="3470791" cy="4337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00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Виды миграции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5894" y="1162526"/>
            <a:ext cx="1868924" cy="2169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00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Внутренняя миграция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85894" y="1518285"/>
            <a:ext cx="6659999" cy="222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Перемещение внутри страны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85894" y="1788914"/>
            <a:ext cx="6659999" cy="222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Примеры: город </a:t>
            </a:r>
            <a:r>
              <a:rPr lang="en-US" sz="2000" dirty="0">
                <a:solidFill>
                  <a:srgbClr val="0540AD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—</a:t>
            </a: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деревня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85894" y="2059543"/>
            <a:ext cx="6659999" cy="222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Переезд из одного региона в другой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85894" y="2330172"/>
            <a:ext cx="6659999" cy="222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Часто обусловлена поиском лучших условий жизни или работы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94" y="2708315"/>
            <a:ext cx="6659999" cy="6659999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492127" y="1162526"/>
            <a:ext cx="1735336" cy="2169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00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Внешняя миграция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92127" y="1518285"/>
            <a:ext cx="6659999" cy="222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Пересечение государственных границ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492127" y="1788914"/>
            <a:ext cx="6659999" cy="222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200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Эмиграция:</a:t>
            </a: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выезд из своей страны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492127" y="2059543"/>
            <a:ext cx="6659999" cy="222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200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Иммиграция:</a:t>
            </a: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въезд в другую страну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492127" y="2420422"/>
            <a:ext cx="1820228" cy="2169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200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Современные формы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492127" y="2776180"/>
            <a:ext cx="6659999" cy="222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200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Трудовая миграция:</a:t>
            </a: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в поисках работы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492127" y="3046809"/>
            <a:ext cx="6659999" cy="222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200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Беженцы:</a:t>
            </a: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спасающиеся от конфликтов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492127" y="3317438"/>
            <a:ext cx="6659999" cy="222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200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«Утечка умов»:</a:t>
            </a: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отток квалифицированных специалистов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492127" y="3588068"/>
            <a:ext cx="6659999" cy="222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200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«Утечка мускулов»:</a:t>
            </a: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отток неквалифицированной рабочей силы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2D1883A-531A-4816-A5A3-E978A53C509B}"/>
              </a:ext>
            </a:extLst>
          </p:cNvPr>
          <p:cNvSpPr/>
          <p:nvPr/>
        </p:nvSpPr>
        <p:spPr>
          <a:xfrm>
            <a:off x="12367967" y="7522590"/>
            <a:ext cx="2187019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0925" y="574238"/>
            <a:ext cx="5221010" cy="652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0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Причины миграции</a:t>
            </a:r>
            <a:endParaRPr lang="en-US" sz="4000" dirty="0">
              <a:latin typeface="Bahnschrift Condensed" panose="020B0502040204020203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25" y="1644491"/>
            <a:ext cx="13168551" cy="659082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0153" y="4477822"/>
            <a:ext cx="2473203" cy="739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Культурные причины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775614" y="7674158"/>
            <a:ext cx="3085132" cy="369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Экологические риски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353888" y="4477822"/>
            <a:ext cx="2473203" cy="739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Поиск возможностей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30702" y="1914998"/>
            <a:ext cx="2959951" cy="369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Высокая угроза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421026" y="6209393"/>
            <a:ext cx="2538980" cy="591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Экологическая: катастрофы и климат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054" y="5412262"/>
            <a:ext cx="368349" cy="36834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907190" y="5926554"/>
            <a:ext cx="2538980" cy="1183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Культурно-религиозная: идентичность и свобода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505" y="5420073"/>
            <a:ext cx="368350" cy="36835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907190" y="3492816"/>
            <a:ext cx="2538980" cy="1183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Социально-экономическая: работа и уровень жизни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2505" y="2986336"/>
            <a:ext cx="368350" cy="36834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342094" y="3788811"/>
            <a:ext cx="2538980" cy="591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Политическая: война и преследования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409" y="2986336"/>
            <a:ext cx="368350" cy="36834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69C3C15-039E-46EF-AD21-E365FD456466}"/>
              </a:ext>
            </a:extLst>
          </p:cNvPr>
          <p:cNvSpPr/>
          <p:nvPr/>
        </p:nvSpPr>
        <p:spPr>
          <a:xfrm>
            <a:off x="12367967" y="7522590"/>
            <a:ext cx="2187019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Bahnschrift Condensed" panose="020B0502040204020203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A8818D6-DE15-4C0D-9390-3019D66A4861}"/>
              </a:ext>
            </a:extLst>
          </p:cNvPr>
          <p:cNvSpPr/>
          <p:nvPr/>
        </p:nvSpPr>
        <p:spPr>
          <a:xfrm>
            <a:off x="12520367" y="7674990"/>
            <a:ext cx="2187019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5894" y="381833"/>
            <a:ext cx="5500092" cy="412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60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Масштабы миграции в мире и СНГ</a:t>
            </a:r>
            <a:endParaRPr lang="en-US" sz="3600" dirty="0">
              <a:latin typeface="Bahnschrift Condensed" panose="020B0502040204020203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5894" y="1057751"/>
            <a:ext cx="13658612" cy="210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Миграция — это </a:t>
            </a:r>
            <a:r>
              <a:rPr lang="en-US" sz="1600" dirty="0">
                <a:solidFill>
                  <a:srgbClr val="0540AD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глобальное явление, затрагивающее миллиарды людей</a:t>
            </a:r>
            <a:r>
              <a:rPr lang="en-US" sz="16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. Примерно 3% мирового населения, или около 281 миллиона человек, являются международными мигрантами.</a:t>
            </a:r>
            <a:endParaRPr lang="en-US" sz="1600" dirty="0">
              <a:latin typeface="Bahnschrift Condensed" panose="020B0502040204020203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85894" y="1548884"/>
            <a:ext cx="1648897" cy="206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Мировая картина</a:t>
            </a:r>
            <a:endParaRPr lang="en-US" sz="1600" dirty="0">
              <a:latin typeface="Bahnschrift Condensed" panose="020B0502040204020203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85894" y="1886783"/>
            <a:ext cx="6668453" cy="632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Примерно </a:t>
            </a:r>
            <a:r>
              <a:rPr lang="en-US" sz="160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3% населения мира</a:t>
            </a:r>
            <a:r>
              <a:rPr lang="en-US" sz="16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являются международными мигрантами, что составляет около </a:t>
            </a:r>
            <a:r>
              <a:rPr lang="en-US" sz="160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281 миллиона человек</a:t>
            </a:r>
            <a:r>
              <a:rPr lang="en-US" sz="16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. Эти цифры продолжают расти, отражая усиливающуюся глобальную взаимосвязь и изменения.</a:t>
            </a:r>
            <a:endParaRPr lang="en-US" sz="1600" dirty="0">
              <a:latin typeface="Bahnschrift Condensed" panose="020B0502040204020203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94" y="2668072"/>
            <a:ext cx="6334958" cy="633495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483673" y="1548884"/>
            <a:ext cx="1648897" cy="206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60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Динамика в СНГ</a:t>
            </a:r>
            <a:endParaRPr lang="en-US" sz="1600" dirty="0">
              <a:latin typeface="Bahnschrift Condensed" panose="020B0502040204020203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83673" y="1886783"/>
            <a:ext cx="6668453" cy="210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После распада СССР миграционные потоки в странах СНГ кардинально изменились.</a:t>
            </a:r>
            <a:endParaRPr lang="en-US" sz="1600" dirty="0">
              <a:latin typeface="Bahnschrift Condensed" panose="020B0502040204020203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483673" y="2216468"/>
            <a:ext cx="6668453" cy="421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60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Армения:</a:t>
            </a:r>
            <a:r>
              <a:rPr lang="en-US" sz="16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за 20 лет страна потеряла до </a:t>
            </a:r>
            <a:r>
              <a:rPr lang="en-US" sz="160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1,3 миллиона человек</a:t>
            </a:r>
            <a:r>
              <a:rPr lang="en-US" sz="16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(почти 39% населения) из-за миграции, главным образом в поисках экономических возможностей.</a:t>
            </a:r>
            <a:endParaRPr lang="en-US" sz="1600" dirty="0">
              <a:latin typeface="Bahnschrift Condensed" panose="020B0502040204020203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83673" y="2684502"/>
            <a:ext cx="6668453" cy="421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650"/>
              </a:lnSpc>
              <a:buSzPct val="100000"/>
              <a:buChar char="•"/>
            </a:pPr>
            <a:r>
              <a:rPr lang="en-US" sz="160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Россия:</a:t>
            </a:r>
            <a:r>
              <a:rPr lang="en-US" sz="16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остается одним из крупнейших магнитов для </a:t>
            </a:r>
            <a:r>
              <a:rPr lang="en-US" sz="160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трудовых мигрантов из стран СНГ</a:t>
            </a:r>
            <a:r>
              <a:rPr lang="en-US" sz="16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, предлагая рабочие места и новые возможности.</a:t>
            </a:r>
            <a:endParaRPr lang="en-US" sz="1600" dirty="0">
              <a:latin typeface="Bahnschrift Condensed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158574-1961-4176-A9B5-15930AF1A12F}"/>
              </a:ext>
            </a:extLst>
          </p:cNvPr>
          <p:cNvSpPr/>
          <p:nvPr/>
        </p:nvSpPr>
        <p:spPr>
          <a:xfrm>
            <a:off x="12367967" y="7522590"/>
            <a:ext cx="2187019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955" y="616744"/>
            <a:ext cx="11393091" cy="699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Миграция и демографические изменения</a:t>
            </a:r>
            <a:endParaRPr lang="en-US" sz="4400" dirty="0">
              <a:latin typeface="Bahnschrift Condensed" panose="020B0502040204020203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205984" y="3067645"/>
            <a:ext cx="337554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Влияние на численность</a:t>
            </a:r>
            <a:endParaRPr lang="en-US" sz="2200" dirty="0">
              <a:latin typeface="Bahnschrift Condensed" panose="020B0502040204020203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82955" y="3551396"/>
            <a:ext cx="3798570" cy="178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Миграция значительно влияет на </a:t>
            </a:r>
            <a:r>
              <a:rPr lang="en-US" sz="17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общую численность населения</a:t>
            </a: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как отдельных регионов, так и целых стран, способствуя как росту, так и сокращению.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962" y="1918097"/>
            <a:ext cx="4572476" cy="4572476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420" y="3995083"/>
            <a:ext cx="334685" cy="41838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6956" y="1763316"/>
            <a:ext cx="279642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Изменение состава</a:t>
            </a:r>
            <a:endParaRPr lang="en-US" sz="2200" dirty="0">
              <a:latin typeface="Bahnschrift Condensed" panose="020B0502040204020203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9936956" y="2247067"/>
            <a:ext cx="3910489" cy="178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Перемещения людей изменяют </a:t>
            </a:r>
            <a:r>
              <a:rPr lang="en-US" sz="17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демографический состав</a:t>
            </a: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: возраст, пол, этнические группы, соотношение трудоспособного населения и иждивенцев.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962" y="1918097"/>
            <a:ext cx="4572476" cy="4572476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7958" y="2609076"/>
            <a:ext cx="334685" cy="4183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6956" y="4372094"/>
            <a:ext cx="3324106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Миграционный прирост</a:t>
            </a:r>
            <a:endParaRPr lang="en-US" sz="2200" dirty="0">
              <a:latin typeface="Bahnschrift Condensed" panose="020B0502040204020203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936956" y="4855845"/>
            <a:ext cx="3910489" cy="178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Это </a:t>
            </a:r>
            <a:r>
              <a:rPr lang="en-US" sz="17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ключевой показатель</a:t>
            </a: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, определяющий чистый эффект миграции — разницу между количеством прибывших и выбывших.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962" y="1918097"/>
            <a:ext cx="4572476" cy="4572476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7958" y="5380970"/>
            <a:ext cx="334685" cy="418386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82955" y="6896933"/>
            <a:ext cx="13064490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Внутренняя миграция перераспределяет население внутри страны, не меняя общую численность, но </a:t>
            </a:r>
            <a:r>
              <a:rPr lang="en-US" sz="1750" dirty="0">
                <a:solidFill>
                  <a:srgbClr val="0540AD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влияя на развитие отдельных регионов</a:t>
            </a:r>
            <a:r>
              <a:rPr lang="en-US" sz="17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750" dirty="0">
              <a:latin typeface="Bahnschrift Condensed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99160C6-26CD-4FD1-9852-4F70C1F63B8D}"/>
              </a:ext>
            </a:extLst>
          </p:cNvPr>
          <p:cNvSpPr/>
          <p:nvPr/>
        </p:nvSpPr>
        <p:spPr>
          <a:xfrm>
            <a:off x="12367967" y="7522590"/>
            <a:ext cx="2187019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3573"/>
            <a:ext cx="90092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Bahnschrift Ligh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Современные вызовы миграции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25980"/>
            <a:ext cx="6407944" cy="2456617"/>
          </a:xfrm>
          <a:prstGeom prst="roundRect">
            <a:avLst>
              <a:gd name="adj" fmla="val 8310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51084" y="2383274"/>
            <a:ext cx="29004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Ligh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Рост числа беженцев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51084" y="2873693"/>
            <a:ext cx="589335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 данным ООН, в мире </a:t>
            </a: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более 42 миллионов человек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вынуждены были покинуть свои дома, спасаясь от конфликтов и преследований. Это колоссальная гуманитарная проблема.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8548" y="2125980"/>
            <a:ext cx="6408063" cy="2456617"/>
          </a:xfrm>
          <a:prstGeom prst="roundRect">
            <a:avLst>
              <a:gd name="adj" fmla="val 8310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85842" y="2383274"/>
            <a:ext cx="32020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Ligh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Нелегальная миграция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85842" y="2873693"/>
            <a:ext cx="589347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Феномен нелегальной миграции порождает </a:t>
            </a: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серьезные проблемы интеграции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мигрантов, создает риски для их безопасности и эксплуатации.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4809411"/>
            <a:ext cx="6407944" cy="2456617"/>
          </a:xfrm>
          <a:prstGeom prst="roundRect">
            <a:avLst>
              <a:gd name="adj" fmla="val 8310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51084" y="5066705"/>
            <a:ext cx="34856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Ligh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Социальное напряжение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51084" y="5557123"/>
            <a:ext cx="589335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 странах-приемниках часто возникают </a:t>
            </a: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социальное напряжение и культурные конфликты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из-за различий в традициях, языке и образе жизни.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428548" y="4809411"/>
            <a:ext cx="6408063" cy="2456617"/>
          </a:xfrm>
          <a:prstGeom prst="roundRect">
            <a:avLst>
              <a:gd name="adj" fmla="val 8310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85842" y="5066705"/>
            <a:ext cx="35666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Bahnschrift Ligh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Необходимость политики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685842" y="5557123"/>
            <a:ext cx="589347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Требуется </a:t>
            </a: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эффективная миграционная политика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и </a:t>
            </a: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международное сотрудничество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для управления потоками, защиты прав и интеграции мигрантов.</a:t>
            </a:r>
            <a:endParaRPr lang="en-US" sz="175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265BD0-7E1E-4B6D-8695-671DADF9B2BA}"/>
              </a:ext>
            </a:extLst>
          </p:cNvPr>
          <p:cNvSpPr/>
          <p:nvPr/>
        </p:nvSpPr>
        <p:spPr>
          <a:xfrm>
            <a:off x="12367967" y="7522590"/>
            <a:ext cx="2187019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2224" y="512445"/>
            <a:ext cx="6511647" cy="582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Примеры центров миграции</a:t>
            </a:r>
            <a:endParaRPr lang="en-US" sz="3650" dirty="0">
              <a:latin typeface="Bahnschrift Condensed" panose="020B0502040204020203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4" y="1588770"/>
            <a:ext cx="4337566" cy="223635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477" y="1588770"/>
            <a:ext cx="4337566" cy="2236351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109" y="1588770"/>
            <a:ext cx="4337566" cy="2236351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44" y="3974187"/>
            <a:ext cx="13310711" cy="2236351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652224" y="6331863"/>
            <a:ext cx="13325951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Западная Европа:</a:t>
            </a:r>
            <a:r>
              <a:rPr lang="en-US" sz="14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притягивает трудовых мигрантов из Восточной Европы и Азии.</a:t>
            </a:r>
            <a:endParaRPr lang="en-US" sz="1450" dirty="0">
              <a:latin typeface="Bahnschrift Condensed" panose="020B0502040204020203" pitchFamily="34" charset="0"/>
            </a:endParaRPr>
          </a:p>
        </p:txBody>
      </p:sp>
      <p:sp>
        <p:nvSpPr>
          <p:cNvPr id="8" name="Text 2"/>
          <p:cNvSpPr/>
          <p:nvPr/>
        </p:nvSpPr>
        <p:spPr>
          <a:xfrm>
            <a:off x="652224" y="6695123"/>
            <a:ext cx="13325951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США:</a:t>
            </a:r>
            <a:r>
              <a:rPr lang="en-US" sz="14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около 35 миллионов иммигрантов, половина из которых — из Латинской Америки.</a:t>
            </a:r>
            <a:endParaRPr lang="en-US" sz="1450" dirty="0">
              <a:latin typeface="Bahnschrift Condensed" panose="020B0502040204020203" pitchFamily="34" charset="0"/>
            </a:endParaRPr>
          </a:p>
        </p:txBody>
      </p:sp>
      <p:sp>
        <p:nvSpPr>
          <p:cNvPr id="9" name="Text 3"/>
          <p:cNvSpPr/>
          <p:nvPr/>
        </p:nvSpPr>
        <p:spPr>
          <a:xfrm>
            <a:off x="652224" y="7058382"/>
            <a:ext cx="13325951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Страны Персидского залива:</a:t>
            </a:r>
            <a:r>
              <a:rPr lang="en-US" sz="14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трудовые мигранты из Индии и Египта часто превышают численность местного населения.</a:t>
            </a:r>
            <a:endParaRPr lang="en-US" sz="1450" dirty="0">
              <a:latin typeface="Bahnschrift Condensed" panose="020B0502040204020203" pitchFamily="34" charset="0"/>
            </a:endParaRPr>
          </a:p>
        </p:txBody>
      </p:sp>
      <p:sp>
        <p:nvSpPr>
          <p:cNvPr id="10" name="Text 4"/>
          <p:cNvSpPr/>
          <p:nvPr/>
        </p:nvSpPr>
        <p:spPr>
          <a:xfrm>
            <a:off x="652224" y="7421642"/>
            <a:ext cx="13325951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50" b="1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Россия:</a:t>
            </a:r>
            <a:r>
              <a:rPr lang="en-US" sz="14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 значительный приток мигрантов из стран СНГ, особенно из Центральной Азии и Кавказа.</a:t>
            </a:r>
            <a:endParaRPr lang="en-US" sz="1450" dirty="0">
              <a:latin typeface="Bahnschrift Condensed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656A89-2FA8-467D-9DC5-0C0BC485B6B8}"/>
              </a:ext>
            </a:extLst>
          </p:cNvPr>
          <p:cNvSpPr/>
          <p:nvPr/>
        </p:nvSpPr>
        <p:spPr>
          <a:xfrm>
            <a:off x="12367967" y="7522590"/>
            <a:ext cx="2187019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194" y="319921"/>
            <a:ext cx="5935028" cy="363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Истории мигрантов: человеческий аспект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07194" y="916067"/>
            <a:ext cx="13816013" cy="186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Миграция — это не только сухие цифры статистики, но и </a:t>
            </a:r>
            <a:r>
              <a:rPr lang="en-US" sz="1050" dirty="0">
                <a:solidFill>
                  <a:srgbClr val="0540AD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миллионы уникальных человеческих судеб</a:t>
            </a:r>
            <a:r>
              <a:rPr lang="en-US" sz="10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, каждая из которых наполнена надеждами, трудностями и достижениями.</a:t>
            </a:r>
            <a:endParaRPr lang="en-US" sz="1050" dirty="0">
              <a:latin typeface="Bahnschrift Condensed" panose="020B0502040204020203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07194" y="1334810"/>
            <a:ext cx="1698069" cy="181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В поисках безопасности</a:t>
            </a:r>
            <a:endParaRPr lang="en-US" sz="1400" dirty="0">
              <a:latin typeface="Bahnschrift Condensed" panose="020B0502040204020203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07194" y="1647468"/>
            <a:ext cx="6766084" cy="372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Многие мигранты, особенно беженцы, вынуждены покидать свои дома из-за войн, конфликтов и политических преследований. Их истории — это борьба за выживание и поиск безопасного убежища.</a:t>
            </a:r>
            <a:endParaRPr lang="en-US" sz="1050" dirty="0">
              <a:latin typeface="Bahnschrift Condensed" panose="020B0502040204020203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4" y="2150507"/>
            <a:ext cx="6766084" cy="676608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464743" y="1349335"/>
            <a:ext cx="2025968" cy="181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dirty="0">
                <a:solidFill>
                  <a:srgbClr val="091C53"/>
                </a:solidFill>
                <a:latin typeface="Bahnschrift Condensed" panose="020B0502040204020203" pitchFamily="34" charset="0"/>
                <a:ea typeface="Instrument Sans Semi Bold" pitchFamily="34" charset="-122"/>
                <a:cs typeface="Instrument Sans Semi Bold" pitchFamily="34" charset="-120"/>
              </a:rPr>
              <a:t>За лучшими возможностями</a:t>
            </a:r>
            <a:endParaRPr lang="en-US" sz="1400" dirty="0">
              <a:latin typeface="Bahnschrift Condensed" panose="020B0502040204020203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64743" y="1647468"/>
            <a:ext cx="6766084" cy="372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05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Высококвалифицированные специалисты и молодые профессионалы часто мигрируют в поисках лучших карьерных возможностей, образования и более высокого уровня жизни, способствуя развитию стран-приемников.</a:t>
            </a:r>
            <a:endParaRPr lang="en-US" sz="1050" dirty="0">
              <a:latin typeface="Bahnschrift Condensed" panose="020B0502040204020203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743" y="2281356"/>
            <a:ext cx="6766084" cy="676608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81620" y="9309140"/>
            <a:ext cx="13641586" cy="186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dirty="0">
                <a:solidFill>
                  <a:srgbClr val="1E3063"/>
                </a:solidFill>
                <a:latin typeface="Bahnschrift Condensed" panose="020B0502040204020203" pitchFamily="34" charset="0"/>
                <a:ea typeface="Instrument Sans Medium" pitchFamily="34" charset="-122"/>
                <a:cs typeface="Instrument Sans Medium" pitchFamily="34" charset="-120"/>
              </a:rPr>
              <a:t>Влияние миграции простирается на семьи, обогащает культуры и оказывает значительное воздействие на экономики как отправляющих, так и принимающих стран.</a:t>
            </a:r>
            <a:endParaRPr lang="en-US" sz="900" dirty="0">
              <a:latin typeface="Bahnschrift Condensed" panose="020B0502040204020203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407194" y="9178290"/>
            <a:ext cx="15240" cy="447794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3762D7-58F2-4FC1-829E-4FD91832042F}"/>
              </a:ext>
            </a:extLst>
          </p:cNvPr>
          <p:cNvSpPr/>
          <p:nvPr/>
        </p:nvSpPr>
        <p:spPr>
          <a:xfrm>
            <a:off x="12367967" y="7522590"/>
            <a:ext cx="2187019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758</Words>
  <Application>Microsoft Office PowerPoint</Application>
  <PresentationFormat>Произвольный</PresentationFormat>
  <Paragraphs>95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Bahnschrift Light Condensed</vt:lpstr>
      <vt:lpstr>Arial</vt:lpstr>
      <vt:lpstr>Bahnschrift Condensed</vt:lpstr>
      <vt:lpstr>Instrument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cp:lastModifiedBy>Пользователь</cp:lastModifiedBy>
  <cp:revision>4</cp:revision>
  <dcterms:created xsi:type="dcterms:W3CDTF">2025-09-16T15:50:01Z</dcterms:created>
  <dcterms:modified xsi:type="dcterms:W3CDTF">2025-09-16T16:05:08Z</dcterms:modified>
</cp:coreProperties>
</file>