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3A4-F3D4-4921-99D7-737FD699FFF8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CC0A5A-67AE-4FB6-8772-A9CB04DBF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3A4-F3D4-4921-99D7-737FD699FFF8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0A5A-67AE-4FB6-8772-A9CB04DBF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3A4-F3D4-4921-99D7-737FD699FFF8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0A5A-67AE-4FB6-8772-A9CB04DBF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3A4-F3D4-4921-99D7-737FD699FFF8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CC0A5A-67AE-4FB6-8772-A9CB04DBF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3A4-F3D4-4921-99D7-737FD699FFF8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0A5A-67AE-4FB6-8772-A9CB04DBF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3A4-F3D4-4921-99D7-737FD699FFF8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0A5A-67AE-4FB6-8772-A9CB04DBF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3A4-F3D4-4921-99D7-737FD699FFF8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CC0A5A-67AE-4FB6-8772-A9CB04DBF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3A4-F3D4-4921-99D7-737FD699FFF8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0A5A-67AE-4FB6-8772-A9CB04DBF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3A4-F3D4-4921-99D7-737FD699FFF8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0A5A-67AE-4FB6-8772-A9CB04DBF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3A4-F3D4-4921-99D7-737FD699FFF8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0A5A-67AE-4FB6-8772-A9CB04DBF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A3A4-F3D4-4921-99D7-737FD699FFF8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C0A5A-67AE-4FB6-8772-A9CB04DBF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31A3A4-F3D4-4921-99D7-737FD699FFF8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CC0A5A-67AE-4FB6-8772-A9CB04DBF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jj-tours.ru/articles/Egypt/egypt-tab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365104"/>
            <a:ext cx="8458200" cy="1296143"/>
          </a:xfrm>
        </p:spPr>
        <p:txBody>
          <a:bodyPr/>
          <a:lstStyle/>
          <a:p>
            <a:r>
              <a:rPr lang="ru-RU" dirty="0" smtClean="0"/>
              <a:t>	Праздники в </a:t>
            </a:r>
            <a:r>
              <a:rPr lang="ru-RU" dirty="0"/>
              <a:t>Е</a:t>
            </a:r>
            <a:r>
              <a:rPr lang="ru-RU" dirty="0" smtClean="0"/>
              <a:t>гипте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805264"/>
            <a:ext cx="8458200" cy="864096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  <p:pic>
        <p:nvPicPr>
          <p:cNvPr id="1026" name="Picture 2" descr="Египет: памятка туриста и отдыхающе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48965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лаг Египта купить - заказать, купить в Минске в интернет-магазине, цена,  доставка по 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808312" cy="227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734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января-новый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4203"/>
            <a:ext cx="3835152" cy="1874837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1C1C1C"/>
                </a:solidFill>
                <a:latin typeface="Trebuchet MS"/>
              </a:rPr>
              <a:t>Ни 31 декабря, ни 1 января НЕ являются национальными праздниками в Египте, это рабочие дни.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89040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1C1C1C"/>
                </a:solidFill>
                <a:effectLst/>
                <a:latin typeface="Trebuchet MS"/>
              </a:rPr>
              <a:t>Простые египтяне не празднуют новый год с размахом, как это принято у нас. Здесь принято посидеть </a:t>
            </a:r>
            <a:r>
              <a:rPr lang="ru-RU" sz="2000" b="1" dirty="0" smtClean="0">
                <a:solidFill>
                  <a:srgbClr val="1C1C1C"/>
                </a:solidFill>
                <a:latin typeface="Trebuchet MS"/>
              </a:rPr>
              <a:t>31</a:t>
            </a:r>
            <a:r>
              <a:rPr lang="ru-RU" sz="2000" b="1" i="0" dirty="0" smtClean="0">
                <a:solidFill>
                  <a:srgbClr val="1C1C1C"/>
                </a:solidFill>
                <a:effectLst/>
                <a:latin typeface="Trebuchet MS"/>
              </a:rPr>
              <a:t> декабря за столом, послушать отсчёт, обменяться небольшими подарками и лечь спать. 1 января на работу. Это касается большинства простых египтян.</a:t>
            </a:r>
            <a:endParaRPr lang="ru-RU" sz="2000" b="1" dirty="0"/>
          </a:p>
        </p:txBody>
      </p:sp>
      <p:pic>
        <p:nvPicPr>
          <p:cNvPr id="2050" name="Picture 2" descr="НОВЫЙ ГОД В СОЛНЕЧНОМ ЕГИПТЕ! - ДариТу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40324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да поехать на Новый год 2023? Египет, Турция или ОАЭ? – Onlinetours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67240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642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Дата меняется-день рождения пророка </a:t>
            </a:r>
            <a:r>
              <a:rPr lang="ru-RU" dirty="0" err="1" smtClean="0"/>
              <a:t>мухаммеда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3331096" cy="2088231"/>
          </a:xfrm>
        </p:spPr>
        <p:txBody>
          <a:bodyPr>
            <a:normAutofit fontScale="47500" lnSpcReduction="20000"/>
          </a:bodyPr>
          <a:lstStyle/>
          <a:p>
            <a:r>
              <a:rPr lang="ru-RU" sz="4200" i="1" dirty="0">
                <a:solidFill>
                  <a:srgbClr val="1C1C1C"/>
                </a:solidFill>
                <a:latin typeface="Trebuchet MS"/>
              </a:rPr>
              <a:t>В исламских странах этот праздник проходит очень тихо. В основном мусульмане ходят в мечети, молятся, слушают проповеди и читают Коран</a:t>
            </a:r>
            <a:r>
              <a:rPr lang="ru-RU" i="1" dirty="0">
                <a:solidFill>
                  <a:srgbClr val="1C1C1C"/>
                </a:solidFill>
                <a:latin typeface="Trebuchet MS"/>
              </a:rPr>
              <a:t>.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730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1C1C1C"/>
                </a:solidFill>
                <a:effectLst/>
                <a:latin typeface="Trebuchet MS"/>
              </a:rPr>
              <a:t>Однако в Египте это полноценный праздник. Примерно с 10 века во времена династии </a:t>
            </a:r>
            <a:r>
              <a:rPr lang="ru-RU" b="0" i="1" dirty="0" err="1" smtClean="0">
                <a:solidFill>
                  <a:srgbClr val="1C1C1C"/>
                </a:solidFill>
                <a:effectLst/>
                <a:latin typeface="Trebuchet MS"/>
              </a:rPr>
              <a:t>Фатимидов</a:t>
            </a:r>
            <a:r>
              <a:rPr lang="ru-RU" b="0" i="1" dirty="0" smtClean="0">
                <a:solidFill>
                  <a:srgbClr val="1C1C1C"/>
                </a:solidFill>
                <a:effectLst/>
                <a:latin typeface="Trebuchet MS"/>
              </a:rPr>
              <a:t> праздник </a:t>
            </a:r>
            <a:r>
              <a:rPr lang="ru-RU" b="0" i="1" dirty="0" err="1" smtClean="0">
                <a:solidFill>
                  <a:srgbClr val="1C1C1C"/>
                </a:solidFill>
                <a:effectLst/>
                <a:latin typeface="Trebuchet MS"/>
              </a:rPr>
              <a:t>Мавлид</a:t>
            </a:r>
            <a:r>
              <a:rPr lang="ru-RU" b="0" i="1" dirty="0" smtClean="0">
                <a:solidFill>
                  <a:srgbClr val="1C1C1C"/>
                </a:solidFill>
                <a:effectLst/>
                <a:latin typeface="Trebuchet MS"/>
              </a:rPr>
              <a:t> стали отмечать с размахом. Тогда вошло в традицию собираться в общественных местах, петь религиозные гимны и читать стихи, посвящённые пророку Мухаммеду. Сейчас уже групповое пение не так распространено в Египте, но встречается.</a:t>
            </a:r>
            <a:endParaRPr lang="ru-RU" i="1" dirty="0"/>
          </a:p>
        </p:txBody>
      </p:sp>
      <p:pic>
        <p:nvPicPr>
          <p:cNvPr id="3074" name="Picture 2" descr="Рождение Пророка Мухаммеда 8 октября 2022 года: новые красивые поздравления  для мусульман - sib.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955" y="1844824"/>
            <a:ext cx="4573015" cy="30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310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1C1C1C"/>
                </a:solidFill>
                <a:effectLst/>
                <a:latin typeface="Trebuchet MS"/>
              </a:rPr>
              <a:t>7 января — </a:t>
            </a:r>
            <a:r>
              <a:rPr lang="ru-RU" sz="3200" b="1" i="1" dirty="0">
                <a:solidFill>
                  <a:srgbClr val="1C1C1C"/>
                </a:solidFill>
                <a:effectLst/>
                <a:latin typeface="Trebuchet MS"/>
              </a:rPr>
              <a:t>Православное</a:t>
            </a:r>
            <a:r>
              <a:rPr lang="ru-RU" sz="3200" b="1" dirty="0">
                <a:solidFill>
                  <a:srgbClr val="1C1C1C"/>
                </a:solidFill>
                <a:effectLst/>
                <a:latin typeface="Trebuchet MS"/>
              </a:rPr>
              <a:t> Рождество</a:t>
            </a:r>
            <a:br>
              <a:rPr lang="ru-RU" sz="3200" b="1" dirty="0">
                <a:solidFill>
                  <a:srgbClr val="1C1C1C"/>
                </a:solidFill>
                <a:effectLst/>
                <a:latin typeface="Trebuchet M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4051176" cy="252291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1C1C1C"/>
                </a:solidFill>
                <a:latin typeface="Trebuchet MS"/>
              </a:rPr>
              <a:t>Для арабского населения Рождество по большому счёту ничего не значит. Для них это просто внеочередной выходной. Каких-то грандиозных торжеств в этот день не устраивают.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717032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1C1C1C"/>
                </a:solidFill>
                <a:effectLst/>
                <a:latin typeface="Trebuchet MS"/>
              </a:rPr>
              <a:t>Многие отели раньше устраивали праздничные ужины в честь Православного Рождества. Но с 2015 года русские туристы в Египет не приезжали, и ужины ушли в прошлое. Сейчас (январь 2024 года) россияне вернулись, и вероятно традиция рождественских ужинов возобновится.</a:t>
            </a:r>
          </a:p>
          <a:p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5" name="AutoShape 2" descr="Почему мы празднуем Рождество 7 января, в то время как почти весь мир - в  декабре?: masterok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Почему мы празднуем Рождество 7 января, в то время как почти весь мир - в  декабре?: masterok — LiveJour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Почему мы празднуем Рождество 7 января, в то время как почти весь мир - в  декабре?: masterok — LiveJourn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Почему мы празднуем Рождество 7 января, в то время как почти весь мир - в  декабре?: masterok — LiveJourn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Почему мы празднуем Рождество 7 января, в то время как почти весь мир - в  декабре?: masterok — LiveJourna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Как празднуют Рождество православные по всему миру - BBC News 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36214"/>
            <a:ext cx="4320480" cy="274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4" descr="Почему мы празднуем Рождество 7 января, в то время как почти весь мир - в  декабре?: masterok — LiveJournal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Рождество Христово! Престольный праздник! | Через в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116" y="4344708"/>
            <a:ext cx="3244620" cy="21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262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26" y="188640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дата меняется-православная пасха, светлый </a:t>
            </a:r>
            <a:r>
              <a:rPr lang="ru-RU" sz="2400" u="sng" dirty="0" smtClean="0"/>
              <a:t>понедельник</a:t>
            </a:r>
            <a:endParaRPr lang="ru-RU" sz="2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4162"/>
            <a:ext cx="3528392" cy="2522909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>
                <a:solidFill>
                  <a:srgbClr val="1C1C1C"/>
                </a:solidFill>
                <a:latin typeface="Trebuchet MS"/>
              </a:rPr>
              <a:t>Празднование Пасхи у египетских коптов почти не отличается от нашего. Крашеные яйца, сладкий хлеб, торжественное богослужение. Для арабов Пасхальное воскресенье ничем не отличается от обычного воскресенья.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7890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1C1C1C"/>
                </a:solidFill>
                <a:effectLst/>
                <a:latin typeface="Trebuchet MS"/>
              </a:rPr>
              <a:t>Следующий понедельник после Пасхального воскресенья — это двойной праздник. Во-первых, это Светлый понедельник. Во-вторых, это фестиваль «</a:t>
            </a:r>
            <a:r>
              <a:rPr lang="ru-RU" sz="2000" b="0" i="0" dirty="0" err="1" smtClean="0">
                <a:solidFill>
                  <a:srgbClr val="1C1C1C"/>
                </a:solidFill>
                <a:effectLst/>
                <a:latin typeface="Trebuchet MS"/>
              </a:rPr>
              <a:t>Шам</a:t>
            </a:r>
            <a:r>
              <a:rPr lang="ru-RU" sz="2000" b="0" i="0" dirty="0" smtClean="0">
                <a:solidFill>
                  <a:srgbClr val="1C1C1C"/>
                </a:solidFill>
                <a:effectLst/>
                <a:latin typeface="Trebuchet MS"/>
              </a:rPr>
              <a:t> </a:t>
            </a:r>
            <a:r>
              <a:rPr lang="ru-RU" sz="2000" b="0" i="0" dirty="0" err="1" smtClean="0">
                <a:solidFill>
                  <a:srgbClr val="1C1C1C"/>
                </a:solidFill>
                <a:effectLst/>
                <a:latin typeface="Trebuchet MS"/>
              </a:rPr>
              <a:t>Эннессим</a:t>
            </a:r>
            <a:r>
              <a:rPr lang="ru-RU" sz="2000" b="0" i="0" dirty="0" smtClean="0">
                <a:solidFill>
                  <a:srgbClr val="1C1C1C"/>
                </a:solidFill>
                <a:effectLst/>
                <a:latin typeface="Trebuchet MS"/>
              </a:rPr>
              <a:t>», он же «Фестиваль Весны». Именно Фестиваль Весны признан национальным праздником в Египте, является выходны</a:t>
            </a:r>
            <a:r>
              <a:rPr lang="ru-RU" b="0" i="0" dirty="0" smtClean="0">
                <a:solidFill>
                  <a:srgbClr val="1C1C1C"/>
                </a:solidFill>
                <a:effectLst/>
                <a:latin typeface="Trebuchet MS"/>
              </a:rPr>
              <a:t>м.</a:t>
            </a:r>
            <a:endParaRPr lang="ru-RU" dirty="0"/>
          </a:p>
        </p:txBody>
      </p:sp>
      <p:pic>
        <p:nvPicPr>
          <p:cNvPr id="5122" name="Picture 2" descr="Как празднуют Пасху в Египте: egypt_new_look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37769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равославная Пасха 2023: все от даты и до рецеп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442549" cy="229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944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Дата меняется-день </a:t>
            </a:r>
            <a:r>
              <a:rPr lang="ru-RU" sz="3200" dirty="0" err="1" smtClean="0"/>
              <a:t>арафат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138" y="1554163"/>
            <a:ext cx="3899822" cy="2522909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1C1C1C"/>
                </a:solidFill>
                <a:latin typeface="Trebuchet MS"/>
              </a:rPr>
              <a:t>Считается, что в этот день Аллах лучше всего слышит молитвы верующих. Это время, когда принято замаливать грехи всего предыдущего года.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884316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C1C1C"/>
                </a:solidFill>
                <a:effectLst/>
                <a:latin typeface="Trebuchet MS"/>
              </a:rPr>
              <a:t>Это исключительно религиозный праздник. Никаких массовых мероприятий не устраивают. Принято молиться и готовиться к предстоящему фестивалю Ид Аль-</a:t>
            </a:r>
            <a:r>
              <a:rPr lang="ru-RU" b="0" i="0" dirty="0" err="1" smtClean="0">
                <a:solidFill>
                  <a:srgbClr val="1C1C1C"/>
                </a:solidFill>
                <a:effectLst/>
                <a:latin typeface="Trebuchet MS"/>
              </a:rPr>
              <a:t>Адха</a:t>
            </a:r>
            <a:r>
              <a:rPr lang="ru-RU" b="0" i="0" dirty="0" smtClean="0">
                <a:solidFill>
                  <a:srgbClr val="1C1C1C"/>
                </a:solidFill>
                <a:effectLst/>
                <a:latin typeface="Trebuchet MS"/>
              </a:rPr>
              <a:t>.</a:t>
            </a:r>
            <a:endParaRPr lang="ru-RU" dirty="0"/>
          </a:p>
        </p:txBody>
      </p:sp>
      <p:pic>
        <p:nvPicPr>
          <p:cNvPr id="6146" name="Picture 2" descr="День Арафа-день, в котором Всевышний прощает все грехи | Информационный  портал РИА &quot;Дагеста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94311"/>
            <a:ext cx="4464496" cy="251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к провести день Арафа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542" y="1412776"/>
            <a:ext cx="3725938" cy="247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191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/>
          <a:lstStyle/>
          <a:p>
            <a:r>
              <a:rPr lang="ru-RU" dirty="0" smtClean="0"/>
              <a:t>1мая – день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4464496" cy="439248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1C1C1C"/>
                </a:solidFill>
                <a:latin typeface="Trebuchet MS"/>
              </a:rPr>
              <a:t>Как и россияне, египтяне празднуют 1 мая — день в честь всех людей, кто трудится на благо общества и страны. Праздник ввёл президент </a:t>
            </a:r>
            <a:r>
              <a:rPr lang="ru-RU" dirty="0" err="1">
                <a:solidFill>
                  <a:srgbClr val="1C1C1C"/>
                </a:solidFill>
                <a:latin typeface="Trebuchet MS"/>
              </a:rPr>
              <a:t>Гамаль</a:t>
            </a:r>
            <a:r>
              <a:rPr lang="ru-RU" dirty="0">
                <a:solidFill>
                  <a:srgbClr val="1C1C1C"/>
                </a:solidFill>
                <a:latin typeface="Trebuchet MS"/>
              </a:rPr>
              <a:t> Абдель Насер в 1964 году. Для простых египтян в этом дне нет ничего особенного, просто внеочередной выходной.</a:t>
            </a:r>
            <a:endParaRPr lang="ru-RU" dirty="0"/>
          </a:p>
        </p:txBody>
      </p:sp>
      <p:pic>
        <p:nvPicPr>
          <p:cNvPr id="7170" name="Picture 2" descr="Национальные праздники Египта — календарь 2024-2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2690" y="3789040"/>
            <a:ext cx="412965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раздник труда (День труда) в Египте - 1 мая. История и особенности  праздника в проекте Календарь Праздников 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569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25апреля-день освобождения </a:t>
            </a:r>
            <a:r>
              <a:rPr lang="ru-RU" sz="2800" dirty="0" err="1" smtClean="0"/>
              <a:t>синая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4608512" cy="1584176"/>
          </a:xfrm>
        </p:spPr>
        <p:txBody>
          <a:bodyPr>
            <a:normAutofit fontScale="47500" lnSpcReduction="20000"/>
          </a:bodyPr>
          <a:lstStyle/>
          <a:p>
            <a:r>
              <a:rPr lang="ru-RU" i="1" dirty="0">
                <a:solidFill>
                  <a:srgbClr val="1C1C1C"/>
                </a:solidFill>
                <a:latin typeface="Trebuchet MS"/>
              </a:rPr>
              <a:t>В 1967 году состоялась Шестидневная война между Израилем и арабскими странами: Египтом, Сирией, Иорданией. Технически в войне участвовали ещё Алжир и Ирак, но по факту участия не принимали, они просто не успели.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610683"/>
            <a:ext cx="64087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Всего за 6 дней израильская армия разбила войска Египта и Сирии. Это было самое болезненное поражение современной египетской нации за всю её историю. В результате войны полуостров </a:t>
            </a:r>
            <a:r>
              <a:rPr lang="ru-RU" i="1" dirty="0" err="1"/>
              <a:t>Синай</a:t>
            </a:r>
            <a:r>
              <a:rPr lang="ru-RU" i="1" dirty="0"/>
              <a:t> оказался полностью оккупирован Израилем.</a:t>
            </a:r>
          </a:p>
          <a:p>
            <a:r>
              <a:rPr lang="ru-RU" i="1" dirty="0"/>
              <a:t>Только в 1982 году Израиль и Египет договорились, и </a:t>
            </a:r>
            <a:r>
              <a:rPr lang="ru-RU" i="1" dirty="0" err="1"/>
              <a:t>Синай</a:t>
            </a:r>
            <a:r>
              <a:rPr lang="ru-RU" i="1" dirty="0"/>
              <a:t> отошёл обратно к Египту. Египтяне согласились объявить весь Синайский полуостров демилитаризованной зоной. Последний израильский солдат покинул </a:t>
            </a:r>
            <a:r>
              <a:rPr lang="ru-RU" i="1" u="sng" dirty="0">
                <a:hlinkClick r:id="rId2"/>
              </a:rPr>
              <a:t>Табу</a:t>
            </a:r>
            <a:r>
              <a:rPr lang="ru-RU" i="1" dirty="0"/>
              <a:t> только в 1988 году. Годовщину этого события празднуют в Египте каждое 25 апреля.</a:t>
            </a:r>
          </a:p>
          <a:p>
            <a:r>
              <a:rPr lang="ru-RU" i="1" dirty="0"/>
              <a:t>Не очень понятно, почему используется слово «освобождение», ведь по факту никто ничего не освобождал. Израильтяне сами оставили </a:t>
            </a:r>
            <a:r>
              <a:rPr lang="ru-RU" i="1" dirty="0" err="1"/>
              <a:t>Синай</a:t>
            </a:r>
            <a:r>
              <a:rPr lang="ru-RU" i="1" dirty="0"/>
              <a:t>. Можно сказать, что это большая дипломатическая победа Египта.</a:t>
            </a:r>
          </a:p>
        </p:txBody>
      </p:sp>
      <p:sp>
        <p:nvSpPr>
          <p:cNvPr id="7" name="AutoShape 2" descr="День независимости Синая - арабская каллиграфия: стоковая векторная графика  (без лицензионных платежей), 1699706605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ень независимости Синая - арабская каллиграфия: стоковая векторная графика  (без лицензионных платежей), 1699706605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Sinai วันประกาศอิสรภาพ - การเขียนตัวอักษรภาษาอาหรับหมายถึง (Sinai  วันปลดปล่อย: เวกเตอร์สต็อก (ปลอดค่าลิขสิทธิ์) 1699585804 | Shutter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День освобождения Синая в Египте - 25 апреля. История и особенности  праздника в проекте Календарь Праздников 2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5030" y="126876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В Египте ежегодно отмечается День освобождения Синая. 25 апреля в 1982 году  Синайский полуостров покинули последние солдаты израильских военных сил,  занимавших Синай с 1967 года. День освобождения Синая является национальным  праздником в Египт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287" y="3861048"/>
            <a:ext cx="214312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131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509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Праздники в Египте</vt:lpstr>
      <vt:lpstr>1 января-новый год</vt:lpstr>
      <vt:lpstr>Дата меняется-день рождения пророка мухаммеда</vt:lpstr>
      <vt:lpstr>7 января — Православное Рождество </vt:lpstr>
      <vt:lpstr>дата меняется-православная пасха, светлый понедельник</vt:lpstr>
      <vt:lpstr>Дата меняется-день арафат</vt:lpstr>
      <vt:lpstr>1мая – день труда</vt:lpstr>
      <vt:lpstr>25апреля-день освобождения синая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Праздники в египте</dc:title>
  <dc:creator>Admin-1</dc:creator>
  <cp:lastModifiedBy>Admin</cp:lastModifiedBy>
  <cp:revision>11</cp:revision>
  <dcterms:created xsi:type="dcterms:W3CDTF">2025-01-21T18:08:12Z</dcterms:created>
  <dcterms:modified xsi:type="dcterms:W3CDTF">2025-05-12T10:03:27Z</dcterms:modified>
</cp:coreProperties>
</file>