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65" r:id="rId5"/>
    <p:sldId id="259" r:id="rId6"/>
    <p:sldId id="260" r:id="rId7"/>
    <p:sldId id="261" r:id="rId8"/>
    <p:sldId id="262" r:id="rId9"/>
    <p:sldId id="266" r:id="rId10"/>
    <p:sldId id="263" r:id="rId11"/>
    <p:sldId id="267" r:id="rId12"/>
    <p:sldId id="264" r:id="rId13"/>
    <p:sldId id="269" r:id="rId14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-126" y="-13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2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&#1062;&#1059;&#1056;%2010%20&#1073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hyperlink" Target="&#1043;&#1045;&#1054;&#1043;&#1056;&#1040;&#1060;&#1048;&#1071;.MOV" TargetMode="External"/><Relationship Id="rId4" Type="http://schemas.openxmlformats.org/officeDocument/2006/relationships/hyperlink" Target="&#1052;&#1072;&#1082;&#1072;&#1088;&#1095;&#1091;&#1082;,%20&#1064;&#1072;&#1090;&#1080;&#1083;&#1086;%209&#1043;,%20&#1087;&#1088;&#1086;&#1077;&#1082;&#1090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6450" y="437078"/>
            <a:ext cx="8429625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Практика реализации воспитательного потенциала урока географии  через формирование у учащихся понимания значимости целей устойчивого развития в решении глобальных проблем современности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3634621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kern="0" spc="-38" dirty="0">
                <a:solidFill>
                  <a:srgbClr val="272525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Внедрение целей устойчивого развития в образовательный процесс географии - важный шаг к формированию ответственного поколения, которое понимает взаимосвязь между человеком и окружающей средой.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62713" y="6362462"/>
            <a:ext cx="10560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kern="0" spc="-38" dirty="0">
                <a:solidFill>
                  <a:srgbClr val="FFFFFF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ТП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26687" y="6201966"/>
            <a:ext cx="2794040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  <p:sp>
        <p:nvSpPr>
          <p:cNvPr id="8" name="TextBox 7"/>
          <p:cNvSpPr txBox="1"/>
          <p:nvPr/>
        </p:nvSpPr>
        <p:spPr>
          <a:xfrm>
            <a:off x="11394313" y="6849428"/>
            <a:ext cx="284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 географии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Колбанова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Т.В.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29785" b="16149"/>
          <a:stretch>
            <a:fillRect/>
          </a:stretch>
        </p:blipFill>
        <p:spPr bwMode="auto">
          <a:xfrm>
            <a:off x="3671888" y="0"/>
            <a:ext cx="7707312" cy="351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9"/>
          <p:cNvSpPr/>
          <p:nvPr/>
        </p:nvSpPr>
        <p:spPr>
          <a:xfrm>
            <a:off x="9715143" y="6856928"/>
            <a:ext cx="4108847" cy="737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endParaRPr lang="en-US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2925" y="6118264"/>
            <a:ext cx="136669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Учителя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должны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быть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проводниками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идей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устойчивого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развития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интегрируя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ЦУР в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учебный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процесс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используя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интерактивные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методы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обучения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формируя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у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учащихся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критическое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мышление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способствуя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формированию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активной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жизненной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позиции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ни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должны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быть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примером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ответственного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отношения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к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окружающей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среде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71888" y="4746844"/>
            <a:ext cx="7324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Роль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учителя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в </a:t>
            </a:r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реализации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ЦУР</a:t>
            </a:r>
            <a:endParaRPr lang="en-US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36641" t="9421" r="27765" b="29258"/>
          <a:stretch>
            <a:fillRect/>
          </a:stretch>
        </p:blipFill>
        <p:spPr bwMode="auto">
          <a:xfrm>
            <a:off x="12040076" y="0"/>
            <a:ext cx="2169795" cy="49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 l="24728" t="-625"/>
          <a:stretch>
            <a:fillRect/>
          </a:stretch>
        </p:blipFill>
        <p:spPr bwMode="auto">
          <a:xfrm>
            <a:off x="0" y="0"/>
            <a:ext cx="2286001" cy="533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7713" y="458271"/>
            <a:ext cx="90043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Формирование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глобального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мышления</a:t>
            </a:r>
            <a:endParaRPr lang="ru-RU" sz="3200" b="1" dirty="0" smtClean="0">
              <a:solidFill>
                <a:srgbClr val="000000"/>
              </a:solidFill>
              <a:latin typeface="Georgia" pitchFamily="34" charset="0"/>
              <a:ea typeface="Georgia" pitchFamily="34" charset="-122"/>
              <a:cs typeface="Georgia" pitchFamily="34" charset="-120"/>
            </a:endParaRPr>
          </a:p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313290"/>
            <a:ext cx="13330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Изучение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географического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разнообразия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способствует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пониманию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глобальных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взаимосвязей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формированию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толерантности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уважения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другим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культурам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способствует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пониманию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необходимости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международного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сотрудничества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для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достижения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ЦУР.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 rot="10800000" flipV="1">
            <a:off x="457200" y="5393528"/>
            <a:ext cx="13558835" cy="144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Эффективность интеграции ЦУР в уроки географии можно оценить по изменению уровня экологической грамотности учащихся,  их активному участию в природоохранных мероприятиях, а также  по росту их заинтересованности в решении глобальных проблем.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2493" y="4299466"/>
            <a:ext cx="545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Оценка</a:t>
            </a:r>
            <a:r>
              <a:rPr lang="en-US" sz="32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эффективности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37724" y="72735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sz="4400" kern="0" spc="-89" dirty="0" smtClean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</a:t>
            </a:r>
            <a:r>
              <a:rPr lang="en-US" sz="4400" kern="0" spc="-89" dirty="0" err="1" smtClean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ерспективы</a:t>
            </a:r>
            <a:r>
              <a:rPr lang="en-US" sz="4400" kern="0" spc="-89" dirty="0" smtClean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 </a:t>
            </a:r>
            <a:r>
              <a:rPr lang="en-US" sz="4400" kern="0" spc="-89" dirty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и </a:t>
            </a:r>
            <a:r>
              <a:rPr lang="en-US" sz="4400" kern="0" spc="-89" dirty="0" err="1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рекомендации</a:t>
            </a:r>
            <a:r>
              <a:rPr lang="en-US" sz="4400" kern="0" spc="-89" dirty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84371" y="1823442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400" kern="0" spc="-38" dirty="0">
                <a:solidFill>
                  <a:srgbClr val="272525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Внедрение целей устойчивого развития в урок географии - это не просто задача, а путь к формированию ответственного поколения, которое способно решать глобальные проблемы и создавать более справедливое и устойчивое будущее.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4371" y="4116109"/>
            <a:ext cx="73152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Целей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устойчивого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развития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уроки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географии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это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просто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добавление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новой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темы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а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фундаментальное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изменение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подхода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к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образованию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Это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способствует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формированию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граждански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активной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личности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готовой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к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решению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глобальных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вызовов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Географическое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образование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получает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новый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импульс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способствуя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формированию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ответственного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отношения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к 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будущему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планеты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0" y="0"/>
            <a:ext cx="6096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6450" y="437078"/>
            <a:ext cx="8429625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Практика реализации воспитательного потенциала урока географии  через формирование у учащихся понимания значимости целей устойчивого развития в решении глобальных проблем современности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4606171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62713" y="6362462"/>
            <a:ext cx="10560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kern="0" spc="-38" dirty="0">
                <a:solidFill>
                  <a:srgbClr val="FFFFFF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ТП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26687" y="6201966"/>
            <a:ext cx="2794040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  <p:sp>
        <p:nvSpPr>
          <p:cNvPr id="8" name="TextBox 7"/>
          <p:cNvSpPr txBox="1"/>
          <p:nvPr/>
        </p:nvSpPr>
        <p:spPr>
          <a:xfrm>
            <a:off x="11394313" y="6849428"/>
            <a:ext cx="284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 географии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Колбанова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Т.В.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ая выноска 4">
            <a:hlinkClick r:id="rId4" action="ppaction://hlinkfile"/>
          </p:cNvPr>
          <p:cNvSpPr/>
          <p:nvPr/>
        </p:nvSpPr>
        <p:spPr>
          <a:xfrm>
            <a:off x="5984121" y="7453288"/>
            <a:ext cx="609600" cy="38839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60333" y="768787"/>
            <a:ext cx="7623334" cy="1916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kern="0" spc="-81" dirty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Цели устойчивого развития: определение, история и значение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0333" y="3011329"/>
            <a:ext cx="3703082" cy="2637592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5123" y="3236119"/>
            <a:ext cx="255591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Определение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85123" y="3685818"/>
            <a:ext cx="3253502" cy="1738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Цели устойчивого развития (ЦУР) - это 17 целей, которые были приняты ООН в 2015 году для построения более справедливого и устойчивого будущего.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680585" y="3011329"/>
            <a:ext cx="3703082" cy="2637592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5375" y="3236119"/>
            <a:ext cx="255591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История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905375" y="3685818"/>
            <a:ext cx="3253502" cy="104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 smtClean="0"/>
              <a:t>Протоколом заседания Президиума Совета Министров Республики Беларусь от 2 мая 2017 года № 10 одобрена </a:t>
            </a:r>
            <a:r>
              <a:rPr lang="ru-RU" sz="1600" b="1" dirty="0" smtClean="0"/>
              <a:t>Национальная стратегия устойчивого социально- экономического  развития Республики Беларусь на период  до 2030 года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0333" y="5866090"/>
            <a:ext cx="7623334" cy="1594604"/>
          </a:xfrm>
          <a:prstGeom prst="roundRect">
            <a:avLst>
              <a:gd name="adj" fmla="val 5722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5123" y="6090880"/>
            <a:ext cx="255591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Значение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85123" y="6540579"/>
            <a:ext cx="7173754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ЦУР призывают всех участников общества к совместным действиям для достижения устойчивого развития.</a:t>
            </a:r>
            <a:endParaRPr lang="en-US" sz="1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9922" t="36487" r="36854" b="33081"/>
          <a:stretch>
            <a:fillRect/>
          </a:stretch>
        </p:blipFill>
        <p:spPr bwMode="auto">
          <a:xfrm>
            <a:off x="8383666" y="2685455"/>
            <a:ext cx="6246733" cy="477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25686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kern="0" spc="-89" dirty="0" smtClean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800" b="1" kern="0" spc="-89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Актуальность внедрения целей </a:t>
            </a:r>
            <a:r>
              <a:rPr lang="en-US" sz="4800" b="1" kern="0" spc="-89" dirty="0" err="1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устойчивого</a:t>
            </a:r>
            <a:r>
              <a:rPr lang="en-US" sz="4800" b="1" kern="0" spc="-89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800" b="1" kern="0" spc="-89" dirty="0" err="1" smtClean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развития</a:t>
            </a:r>
            <a:r>
              <a:rPr lang="ru-RU" sz="4800" b="1" kern="0" spc="-89" dirty="0" smtClean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в образование</a:t>
            </a:r>
            <a:endParaRPr lang="en-US" sz="4800" b="1" dirty="0"/>
          </a:p>
        </p:txBody>
      </p:sp>
      <p:sp>
        <p:nvSpPr>
          <p:cNvPr id="3" name="Text 1"/>
          <p:cNvSpPr/>
          <p:nvPr/>
        </p:nvSpPr>
        <p:spPr>
          <a:xfrm>
            <a:off x="837724" y="2491264"/>
            <a:ext cx="438459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kern="0" spc="-44" dirty="0">
                <a:solidFill>
                  <a:srgbClr val="000000"/>
                </a:solidFill>
                <a:latin typeface="Times New Roman" pitchFamily="18" charset="0"/>
                <a:ea typeface="Source Serif Pro Semi Bold" pitchFamily="34" charset="-122"/>
                <a:cs typeface="Times New Roman" pitchFamily="18" charset="0"/>
              </a:rPr>
              <a:t>Проблемы глобального масштаба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306300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38" dirty="0">
                <a:solidFill>
                  <a:srgbClr val="272525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Изменение климата, неравенство, истощение ресурсов - это вызовы, которые требуют глобального решения.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00975" y="2491264"/>
            <a:ext cx="26299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kern="0" spc="-44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Роль образования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7607141" y="3063002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38" dirty="0">
                <a:solidFill>
                  <a:srgbClr val="272525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Образование является ключевым инструментом для формирования ценностных ориентаций и подготовки к решению глобальных проблем.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5849" y="4870788"/>
            <a:ext cx="13073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еализации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воспитательного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потенциала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уроков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географии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через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призму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Целей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устойчивого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развития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ЦУР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Уроки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географии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предоставляют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уникальную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возможность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для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развития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этих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важных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качеств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1513" y="2529751"/>
            <a:ext cx="85010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ЦУР 1: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Ликвидация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нищеты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Анализ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географических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факторов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влияющих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уровень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жизни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населения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-122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ЦУР 2: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Ликвидация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голода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Изучение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проблем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продовольственной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безопасности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распределения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ресурсов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сельскохозяйственных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технологий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-122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ЦУР 3: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Здоровье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благополучие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Исследование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влияния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географических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факторов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здоровье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населения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распространение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заболеваний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-122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ЦУР 13: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Борьба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с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изменением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климата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Понимание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климатических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процессов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последствий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способов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адаптации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-122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ЦУР 15: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Сохранение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экосистем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суши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Изучение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биоразнообразия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охраняемых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территорий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проблем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деградации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земель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3038" y="785813"/>
            <a:ext cx="1263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ЦУР и </a:t>
            </a:r>
            <a:r>
              <a:rPr lang="en-US" sz="40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их</a:t>
            </a:r>
            <a:r>
              <a:rPr lang="en-US" sz="40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связь</a:t>
            </a:r>
            <a:r>
              <a:rPr lang="en-US" sz="40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с</a:t>
            </a:r>
            <a:r>
              <a:rPr lang="ru-RU" sz="40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географией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8478"/>
          <a:stretch>
            <a:fillRect/>
          </a:stretch>
        </p:blipFill>
        <p:spPr bwMode="auto">
          <a:xfrm>
            <a:off x="9872663" y="1700212"/>
            <a:ext cx="4757737" cy="58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71605" y="624245"/>
            <a:ext cx="7773591" cy="1727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kern="0" spc="-73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Интеграция целей устойчивого развития в содержание урока географии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605" y="2645212"/>
            <a:ext cx="489347" cy="4893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1605" y="3330297"/>
            <a:ext cx="2688193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kern="0" spc="-36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Географические аспекты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171605" y="3735586"/>
            <a:ext cx="3739991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ЦУР тесно связаны с географией - от изменения климата и водных ресурсов до устойчивого сельского хозяйства и урбанизации.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204" y="2645212"/>
            <a:ext cx="489347" cy="4893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5204" y="3330297"/>
            <a:ext cx="3739991" cy="575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kern="0" spc="-36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Социально-экономические аспекты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0205204" y="4023479"/>
            <a:ext cx="3739991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ЦУР подчеркивают важность равенства, образования, здравоохранения и сокращения бедности.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605" y="5575459"/>
            <a:ext cx="489347" cy="4893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71605" y="6260544"/>
            <a:ext cx="255162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kern="0" spc="-36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Экологические аспекты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171605" y="6665833"/>
            <a:ext cx="3739991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ЦУР направлены на защиту биоразнообразия, сохранение лесов, борьбу с загрязнением и изменение климата.</a:t>
            </a:r>
            <a:endParaRPr lang="en-US" sz="1500" dirty="0"/>
          </a:p>
        </p:txBody>
      </p:sp>
      <p:pic>
        <p:nvPicPr>
          <p:cNvPr id="14" name="Рисунок 13"/>
          <p:cNvPicPr/>
          <p:nvPr/>
        </p:nvPicPr>
        <p:blipFill>
          <a:blip r:embed="rId6"/>
          <a:srcRect l="38522" t="21795" r="37624" b="27404"/>
          <a:stretch>
            <a:fillRect/>
          </a:stretch>
        </p:blipFill>
        <p:spPr bwMode="auto">
          <a:xfrm>
            <a:off x="233997" y="229671"/>
            <a:ext cx="1823403" cy="29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3324" y="229671"/>
            <a:ext cx="3098801" cy="28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6779" y="3330297"/>
            <a:ext cx="3740945" cy="446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29263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0"/>
          <p:cNvSpPr/>
          <p:nvPr/>
        </p:nvSpPr>
        <p:spPr>
          <a:xfrm>
            <a:off x="6096000" y="133350"/>
            <a:ext cx="7627144" cy="1274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kern="0" spc="-8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Методы и приемы реализации воспитательного потенциала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554629" y="3007757"/>
            <a:ext cx="30480" cy="3813810"/>
          </a:xfrm>
          <a:prstGeom prst="roundRect">
            <a:avLst>
              <a:gd name="adj" fmla="val 298612"/>
            </a:avLst>
          </a:prstGeom>
          <a:solidFill>
            <a:srgbClr val="D6BADD"/>
          </a:solidFill>
          <a:ln/>
        </p:spPr>
      </p:sp>
      <p:sp>
        <p:nvSpPr>
          <p:cNvPr id="5" name="Shape 2"/>
          <p:cNvSpPr/>
          <p:nvPr/>
        </p:nvSpPr>
        <p:spPr>
          <a:xfrm>
            <a:off x="6783169" y="3479959"/>
            <a:ext cx="758428" cy="30480"/>
          </a:xfrm>
          <a:prstGeom prst="roundRect">
            <a:avLst>
              <a:gd name="adj" fmla="val 298612"/>
            </a:avLst>
          </a:prstGeom>
          <a:solidFill>
            <a:srgbClr val="D6BADD"/>
          </a:solidFill>
          <a:ln/>
        </p:spPr>
      </p:sp>
      <p:sp>
        <p:nvSpPr>
          <p:cNvPr id="6" name="Shape 3"/>
          <p:cNvSpPr/>
          <p:nvPr/>
        </p:nvSpPr>
        <p:spPr>
          <a:xfrm>
            <a:off x="6326088" y="3251478"/>
            <a:ext cx="487561" cy="487561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93371" y="3342203"/>
            <a:ext cx="15287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761684" y="3224451"/>
            <a:ext cx="611028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Проблемное обучение: постановка актуальных задач, связанных с ЦУР</a:t>
            </a:r>
            <a:r>
              <a:rPr lang="en-US" sz="1700" kern="0" spc="-34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Проектная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деятельность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Разработка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проектов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решению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местных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экологических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проблем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Использование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мультимедийных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ресурсов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783169" y="4823460"/>
            <a:ext cx="758428" cy="30480"/>
          </a:xfrm>
          <a:prstGeom prst="roundRect">
            <a:avLst>
              <a:gd name="adj" fmla="val 298612"/>
            </a:avLst>
          </a:prstGeom>
          <a:solidFill>
            <a:srgbClr val="D6BADD"/>
          </a:solidFill>
          <a:ln/>
        </p:spPr>
      </p:sp>
      <p:sp>
        <p:nvSpPr>
          <p:cNvPr id="10" name="Shape 7"/>
          <p:cNvSpPr/>
          <p:nvPr/>
        </p:nvSpPr>
        <p:spPr>
          <a:xfrm>
            <a:off x="6326088" y="4594979"/>
            <a:ext cx="487561" cy="487561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93371" y="4685705"/>
            <a:ext cx="15287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761684" y="4567952"/>
            <a:ext cx="611028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Дискуссия: обмен мнениями, аргументация позиций, развитие критического </a:t>
            </a:r>
            <a:r>
              <a:rPr lang="en-US" sz="1700" kern="0" spc="-34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мышления</a:t>
            </a:r>
            <a:r>
              <a:rPr lang="en-US" sz="1700" kern="0" spc="-34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Обсуждение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актуальных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глобальных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вопросов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связанных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 ЦУР.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Демонстрация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наглядных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материалов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о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влиянии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деятельности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человека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окружающую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среду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783169" y="6166961"/>
            <a:ext cx="758428" cy="30480"/>
          </a:xfrm>
          <a:prstGeom prst="roundRect">
            <a:avLst>
              <a:gd name="adj" fmla="val 298612"/>
            </a:avLst>
          </a:prstGeom>
          <a:solidFill>
            <a:srgbClr val="D6BADD"/>
          </a:solidFill>
          <a:ln/>
        </p:spPr>
      </p:sp>
      <p:sp>
        <p:nvSpPr>
          <p:cNvPr id="14" name="Shape 11"/>
          <p:cNvSpPr/>
          <p:nvPr/>
        </p:nvSpPr>
        <p:spPr>
          <a:xfrm>
            <a:off x="6326088" y="5938480"/>
            <a:ext cx="487561" cy="487561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93371" y="6029206"/>
            <a:ext cx="15287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7761684" y="5911453"/>
            <a:ext cx="611028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Анализ кейсов: изучение реальных ситуаций, демонстрирующих влияние человеческой деятельности на окружающую </a:t>
            </a:r>
            <a:r>
              <a:rPr lang="en-US" sz="1700" kern="0" spc="-34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среду</a:t>
            </a:r>
            <a:r>
              <a:rPr lang="en-US" sz="1700" kern="0" spc="-34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Работа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картами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атласами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Анализ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географического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распределения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ресурсов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проблем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успехов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достижении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ЦУ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РЭкскурсии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Прямое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наблюдение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изучение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природных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социальных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объектов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600" dirty="0" smtClean="0"/>
          </a:p>
          <a:p>
            <a:pPr>
              <a:lnSpc>
                <a:spcPts val="2700"/>
              </a:lnSpc>
            </a:pP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6393" y="1134308"/>
            <a:ext cx="13297614" cy="1119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kern="0" spc="-71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Формирование ценностных ориентаций и мировоззрения учащихся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96" y="2634972"/>
            <a:ext cx="1645563" cy="10794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31087" y="3117652"/>
            <a:ext cx="11894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kern="0" spc="-37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5003840" y="2825353"/>
            <a:ext cx="2240042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Ответственность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003840" y="3219450"/>
            <a:ext cx="3883581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Понимание личной роли в сохранении планеты.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4860965" y="3728561"/>
            <a:ext cx="9055537" cy="11430"/>
          </a:xfrm>
          <a:prstGeom prst="roundRect">
            <a:avLst>
              <a:gd name="adj" fmla="val 699664"/>
            </a:avLst>
          </a:prstGeom>
          <a:solidFill>
            <a:srgbClr val="D6BADD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174" y="3761899"/>
            <a:ext cx="3291126" cy="107942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31206" y="4111228"/>
            <a:ext cx="11894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kern="0" spc="-37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826681" y="3952280"/>
            <a:ext cx="2240042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Сотрудничество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826681" y="4346377"/>
            <a:ext cx="576750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Важность совместных действий для достижения устойчивого развития.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5683806" y="4855488"/>
            <a:ext cx="8232696" cy="11430"/>
          </a:xfrm>
          <a:prstGeom prst="roundRect">
            <a:avLst>
              <a:gd name="adj" fmla="val 699664"/>
            </a:avLst>
          </a:prstGeom>
          <a:solidFill>
            <a:srgbClr val="D6BADD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333" y="4888825"/>
            <a:ext cx="4936688" cy="107942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31087" y="5238155"/>
            <a:ext cx="11894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kern="0" spc="-37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6649403" y="5079206"/>
            <a:ext cx="2240042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Уважение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6649403" y="5473303"/>
            <a:ext cx="471939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Ценность биоразнообразия и экологического равновесия.</a:t>
            </a:r>
            <a:endParaRPr lang="en-US" sz="1450" dirty="0"/>
          </a:p>
        </p:txBody>
      </p:sp>
      <p:sp>
        <p:nvSpPr>
          <p:cNvPr id="17" name="Shape 12"/>
          <p:cNvSpPr/>
          <p:nvPr/>
        </p:nvSpPr>
        <p:spPr>
          <a:xfrm>
            <a:off x="6506528" y="5982414"/>
            <a:ext cx="7409974" cy="11430"/>
          </a:xfrm>
          <a:prstGeom prst="roundRect">
            <a:avLst>
              <a:gd name="adj" fmla="val 699664"/>
            </a:avLst>
          </a:prstGeom>
          <a:solidFill>
            <a:srgbClr val="D6BADD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11" y="6015752"/>
            <a:ext cx="6582251" cy="107942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31206" y="6365081"/>
            <a:ext cx="11894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kern="0" spc="-37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0" name="Text 14"/>
          <p:cNvSpPr/>
          <p:nvPr/>
        </p:nvSpPr>
        <p:spPr>
          <a:xfrm>
            <a:off x="7472243" y="6206133"/>
            <a:ext cx="2240042" cy="279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Справедливость</a:t>
            </a:r>
            <a:endParaRPr lang="en-US" sz="1750" dirty="0"/>
          </a:p>
        </p:txBody>
      </p:sp>
      <p:sp>
        <p:nvSpPr>
          <p:cNvPr id="21" name="Text 15"/>
          <p:cNvSpPr/>
          <p:nvPr/>
        </p:nvSpPr>
        <p:spPr>
          <a:xfrm>
            <a:off x="7472243" y="6600230"/>
            <a:ext cx="6213396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kern="0" spc="-3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Необходимость решения проблем неравенства и социального благополучия.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28028" y="504468"/>
            <a:ext cx="7860744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350" kern="0" spc="-68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Развитие практических умений и навыков</a:t>
            </a:r>
            <a:endParaRPr lang="en-US" sz="3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28" y="1858089"/>
            <a:ext cx="916662" cy="14667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19605" y="2041327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Поиск информации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7319605" y="2420898"/>
            <a:ext cx="66691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Изучение различных источников данных о ЦУР.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028" y="3324820"/>
            <a:ext cx="916662" cy="14667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19605" y="3508058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Анализ данных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7319605" y="3887629"/>
            <a:ext cx="66691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Критическая оценка информации, выявление тенденций.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028" y="4791551"/>
            <a:ext cx="916662" cy="146673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19605" y="4974788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Разработка решений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7319605" y="5354360"/>
            <a:ext cx="66691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Предложение мер для достижения целей устойчивого развития.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028" y="6258282"/>
            <a:ext cx="916662" cy="146673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19605" y="6441519"/>
            <a:ext cx="2157055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kern="0" spc="-34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Реализация проектов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7319605" y="6821091"/>
            <a:ext cx="6669167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kern="0" spc="-29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Практическое воплощение идей и инициатив.</a:t>
            </a:r>
            <a:endParaRPr lang="en-US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681"/>
            <a:ext cx="5755749" cy="799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538" y="3801686"/>
            <a:ext cx="7315200" cy="39566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Анализ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карт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распределения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природных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ресурсов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Определение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регионов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нуждающихся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в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помощи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в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рамках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ЦУР.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Исследование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проблем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загрязнения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окружающей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среды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Разработка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предложений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снижению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антропогенного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воздействия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Создание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презентаций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о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достижениях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в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области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устойчивого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развития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Демонстрация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успешных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кейсов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реализации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ЦУР.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Разработка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экологических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проектов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для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школьной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территории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Практическое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применение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полученных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знаний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для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улучшения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местной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среды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ts val="2000"/>
              </a:lnSpc>
              <a:buSzPct val="10000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Составление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сравнительных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характеристик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различных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регионов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мира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: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Анализ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уровня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жизни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доступа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к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ресурсам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и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экологической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-122"/>
                <a:cs typeface="Times New Roman" pitchFamily="18" charset="0"/>
              </a:rPr>
              <a:t>ситуации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29300" y="135732"/>
            <a:ext cx="8216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Примеры</a:t>
            </a:r>
            <a:r>
              <a:rPr lang="en-US" sz="28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практических</a:t>
            </a:r>
            <a:r>
              <a:rPr lang="en-US" sz="2800" b="1" dirty="0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заданий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6888" y="914401"/>
            <a:ext cx="4987528" cy="713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2447" t="44017"/>
          <a:stretch>
            <a:fillRect/>
          </a:stretch>
        </p:blipFill>
        <p:spPr bwMode="auto">
          <a:xfrm>
            <a:off x="0" y="135732"/>
            <a:ext cx="5829300" cy="27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ая прямоугольная выноска 3">
            <a:hlinkClick r:id="rId4" action="ppaction://hlinkfile"/>
          </p:cNvPr>
          <p:cNvSpPr/>
          <p:nvPr/>
        </p:nvSpPr>
        <p:spPr>
          <a:xfrm>
            <a:off x="8597900" y="6654800"/>
            <a:ext cx="508000" cy="3683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>
            <a:hlinkClick r:id="rId5" action="ppaction://hlinkfile"/>
          </p:cNvPr>
          <p:cNvSpPr/>
          <p:nvPr/>
        </p:nvSpPr>
        <p:spPr>
          <a:xfrm>
            <a:off x="8597900" y="7390047"/>
            <a:ext cx="508000" cy="3683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174</TotalTime>
  <Words>864</Words>
  <Application>Microsoft Office PowerPoint</Application>
  <PresentationFormat>Произвольный</PresentationFormat>
  <Paragraphs>96</Paragraphs>
  <Slides>13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Колбанова</cp:lastModifiedBy>
  <cp:revision>21</cp:revision>
  <dcterms:created xsi:type="dcterms:W3CDTF">2025-01-02T20:55:18Z</dcterms:created>
  <dcterms:modified xsi:type="dcterms:W3CDTF">2025-01-11T06:10:59Z</dcterms:modified>
</cp:coreProperties>
</file>