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Oswald Bold" charset="-52"/>
      <p:regular r:id="rId14"/>
    </p:embeddedFont>
    <p:embeddedFont>
      <p:font typeface="Courier PS Cyrillic" charset="-52"/>
      <p:regular r:id="rId15"/>
    </p:embeddedFont>
    <p:embeddedFont>
      <p:font typeface="Entra" charset="-52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-3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3.svg"/><Relationship Id="rId4" Type="http://schemas.openxmlformats.org/officeDocument/2006/relationships/image" Target="../media/image5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7659121">
            <a:off x="15091031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258071" y="-4629150"/>
            <a:ext cx="9022634" cy="92583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4236347" y="3202251"/>
            <a:ext cx="9815307" cy="4208864"/>
            <a:chOff x="0" y="0"/>
            <a:chExt cx="1895495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95495" cy="812800"/>
            </a:xfrm>
            <a:custGeom>
              <a:avLst/>
              <a:gdLst/>
              <a:ahLst/>
              <a:cxnLst/>
              <a:rect l="l" t="t" r="r" b="b"/>
              <a:pathLst>
                <a:path w="1895495" h="812800">
                  <a:moveTo>
                    <a:pt x="0" y="0"/>
                  </a:moveTo>
                  <a:lnTo>
                    <a:pt x="1895495" y="0"/>
                  </a:lnTo>
                  <a:lnTo>
                    <a:pt x="189549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190500"/>
              <a:ext cx="1895495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500"/>
                </a:lnSpc>
              </a:pPr>
              <a:r>
                <a:rPr lang="en-US" sz="5000">
                  <a:solidFill>
                    <a:srgbClr val="000000"/>
                  </a:solidFill>
                  <a:latin typeface="Arsenica"/>
                </a:rPr>
                <a:t>Беларусские бренды одежды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719596" y="7434953"/>
            <a:ext cx="12848809" cy="491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1"/>
              </a:lnSpc>
            </a:pPr>
            <a:r>
              <a:rPr lang="en-US" sz="2653" spc="140" dirty="0" smtClean="0">
                <a:solidFill>
                  <a:srgbClr val="231F20"/>
                </a:solidFill>
                <a:latin typeface="Courier PS Cyrillic"/>
              </a:rPr>
              <a:t>БЕЛА</a:t>
            </a:r>
            <a:r>
              <a:rPr lang="ru-RU" sz="2653" spc="140" dirty="0">
                <a:solidFill>
                  <a:srgbClr val="231F20"/>
                </a:solidFill>
                <a:latin typeface="Courier PS Cyrillic"/>
              </a:rPr>
              <a:t>Я</a:t>
            </a:r>
            <a:r>
              <a:rPr lang="en-US" sz="2653" spc="140" dirty="0" smtClean="0">
                <a:solidFill>
                  <a:srgbClr val="231F20"/>
                </a:solidFill>
                <a:latin typeface="Courier PS Cyrillic"/>
              </a:rPr>
              <a:t> </a:t>
            </a:r>
            <a:r>
              <a:rPr lang="en-US" sz="2653" spc="140" dirty="0">
                <a:solidFill>
                  <a:srgbClr val="231F20"/>
                </a:solidFill>
                <a:latin typeface="Courier PS Cyrillic"/>
              </a:rPr>
              <a:t>АННА И МАНЬКО СОФЬЯ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659121">
            <a:off x="-4012602" y="5585714"/>
            <a:ext cx="7629294" cy="7828566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019320" y="2901697"/>
            <a:ext cx="1400485" cy="6493178"/>
            <a:chOff x="0" y="0"/>
            <a:chExt cx="368852" cy="17101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68852" cy="1710137"/>
            </a:xfrm>
            <a:custGeom>
              <a:avLst/>
              <a:gdLst/>
              <a:ahLst/>
              <a:cxnLst/>
              <a:rect l="l" t="t" r="r" b="b"/>
              <a:pathLst>
                <a:path w="368852" h="1710137">
                  <a:moveTo>
                    <a:pt x="0" y="0"/>
                  </a:moveTo>
                  <a:lnTo>
                    <a:pt x="368852" y="0"/>
                  </a:lnTo>
                  <a:lnTo>
                    <a:pt x="368852" y="1710137"/>
                  </a:lnTo>
                  <a:lnTo>
                    <a:pt x="0" y="1710137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368852" cy="17291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019320" y="-11894"/>
            <a:ext cx="6210135" cy="2960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29"/>
              </a:lnSpc>
            </a:pPr>
            <a:r>
              <a:rPr lang="en-US" sz="8137" spc="797">
                <a:solidFill>
                  <a:srgbClr val="231F20"/>
                </a:solidFill>
                <a:latin typeface="Courier PS Cyrillic"/>
              </a:rPr>
              <a:t>УЗНАЕМ ПРО:</a:t>
            </a:r>
          </a:p>
        </p:txBody>
      </p:sp>
      <p:sp>
        <p:nvSpPr>
          <p:cNvPr id="7" name="Freeform 7"/>
          <p:cNvSpPr/>
          <p:nvPr/>
        </p:nvSpPr>
        <p:spPr>
          <a:xfrm rot="2016048">
            <a:off x="12243487" y="-1005305"/>
            <a:ext cx="10749463" cy="2687366"/>
          </a:xfrm>
          <a:custGeom>
            <a:avLst/>
            <a:gdLst/>
            <a:ahLst/>
            <a:cxnLst/>
            <a:rect l="l" t="t" r="r" b="b"/>
            <a:pathLst>
              <a:path w="10749463" h="2687366">
                <a:moveTo>
                  <a:pt x="0" y="0"/>
                </a:moveTo>
                <a:lnTo>
                  <a:pt x="10749463" y="0"/>
                </a:lnTo>
                <a:lnTo>
                  <a:pt x="10749463" y="2687365"/>
                </a:lnTo>
                <a:lnTo>
                  <a:pt x="0" y="26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31353" y="3225185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31353" y="4022304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31353" y="4903461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31353" y="5700580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0954" y="6492957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05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50954" y="7323921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50954" y="8174214"/>
            <a:ext cx="93721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26"/>
              </a:lnSpc>
            </a:pPr>
            <a:r>
              <a:rPr lang="en-US" sz="4271">
                <a:solidFill>
                  <a:srgbClr val="363636"/>
                </a:solidFill>
                <a:latin typeface="Oswald Bold Italics"/>
              </a:rPr>
              <a:t>07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07430" y="3314087"/>
            <a:ext cx="5790503" cy="43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Garbata"/>
              </a:rPr>
              <a:t>МАРК ФОРМЕЛЬ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07430" y="4108305"/>
            <a:ext cx="6076629" cy="43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83"/>
              </a:lnSpc>
            </a:pPr>
            <a:r>
              <a:rPr lang="en-US" sz="2524" spc="247">
                <a:solidFill>
                  <a:srgbClr val="231F20"/>
                </a:solidFill>
                <a:latin typeface="Garbata"/>
              </a:rPr>
              <a:t>КАЛИНКА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07430" y="5028395"/>
            <a:ext cx="5790503" cy="43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Garbata"/>
              </a:rPr>
              <a:t>8 МАРТА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607430" y="5822613"/>
            <a:ext cx="6076629" cy="43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Garbata"/>
              </a:rPr>
              <a:t>БРЕСТСКИЕ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607430" y="6623457"/>
            <a:ext cx="6076629" cy="43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Garbata"/>
              </a:rPr>
              <a:t>КУПАЛИНКА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07430" y="7415834"/>
            <a:ext cx="5790503" cy="43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Garbata"/>
              </a:rPr>
              <a:t>НАДЭКС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07430" y="8260215"/>
            <a:ext cx="6076629" cy="437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83"/>
              </a:lnSpc>
              <a:spcBef>
                <a:spcPct val="0"/>
              </a:spcBef>
            </a:pPr>
            <a:r>
              <a:rPr lang="en-US" sz="2524" spc="247">
                <a:solidFill>
                  <a:srgbClr val="231F20"/>
                </a:solidFill>
                <a:latin typeface="Garbata"/>
              </a:rPr>
              <a:t>ЭЛЕМА И ЭЛИЗ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42191" y="4828880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41080" y="2134112"/>
            <a:ext cx="6356224" cy="6422384"/>
          </a:xfrm>
          <a:custGeom>
            <a:avLst/>
            <a:gdLst/>
            <a:ahLst/>
            <a:cxnLst/>
            <a:rect l="l" t="t" r="r" b="b"/>
            <a:pathLst>
              <a:path w="6356224" h="6422384">
                <a:moveTo>
                  <a:pt x="0" y="0"/>
                </a:moveTo>
                <a:lnTo>
                  <a:pt x="6356223" y="0"/>
                </a:lnTo>
                <a:lnTo>
                  <a:pt x="6356223" y="6422384"/>
                </a:lnTo>
                <a:lnTo>
                  <a:pt x="0" y="64223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3164" r="-20329" b="-27813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142191" y="3285682"/>
            <a:ext cx="9610044" cy="2165867"/>
            <a:chOff x="0" y="0"/>
            <a:chExt cx="3682024" cy="8298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82024" cy="829837"/>
            </a:xfrm>
            <a:custGeom>
              <a:avLst/>
              <a:gdLst/>
              <a:ahLst/>
              <a:cxnLst/>
              <a:rect l="l" t="t" r="r" b="b"/>
              <a:pathLst>
                <a:path w="3682024" h="829837">
                  <a:moveTo>
                    <a:pt x="0" y="0"/>
                  </a:moveTo>
                  <a:lnTo>
                    <a:pt x="3682024" y="0"/>
                  </a:lnTo>
                  <a:lnTo>
                    <a:pt x="3682024" y="829837"/>
                  </a:lnTo>
                  <a:lnTo>
                    <a:pt x="0" y="829837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682024" cy="8488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474235" y="3673321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42191" y="7210022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1904202" y="5777447"/>
            <a:ext cx="9848033" cy="2583637"/>
            <a:chOff x="0" y="0"/>
            <a:chExt cx="3773208" cy="98990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773208" cy="989903"/>
            </a:xfrm>
            <a:custGeom>
              <a:avLst/>
              <a:gdLst/>
              <a:ahLst/>
              <a:cxnLst/>
              <a:rect l="l" t="t" r="r" b="b"/>
              <a:pathLst>
                <a:path w="3773208" h="989903">
                  <a:moveTo>
                    <a:pt x="0" y="0"/>
                  </a:moveTo>
                  <a:lnTo>
                    <a:pt x="3773208" y="0"/>
                  </a:lnTo>
                  <a:lnTo>
                    <a:pt x="3773208" y="989903"/>
                  </a:lnTo>
                  <a:lnTo>
                    <a:pt x="0" y="989903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3773208" cy="10089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371799" y="6162574"/>
            <a:ext cx="1159455" cy="1178744"/>
          </a:xfrm>
          <a:custGeom>
            <a:avLst/>
            <a:gdLst/>
            <a:ahLst/>
            <a:cxnLst/>
            <a:rect l="l" t="t" r="r" b="b"/>
            <a:pathLst>
              <a:path w="1159455" h="1178744">
                <a:moveTo>
                  <a:pt x="0" y="0"/>
                </a:moveTo>
                <a:lnTo>
                  <a:pt x="1159455" y="0"/>
                </a:lnTo>
                <a:lnTo>
                  <a:pt x="1159455" y="1178744"/>
                </a:lnTo>
                <a:lnTo>
                  <a:pt x="0" y="11787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142191" y="285086"/>
            <a:ext cx="6996266" cy="4879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93"/>
              </a:lnSpc>
            </a:pPr>
            <a:r>
              <a:rPr lang="en-US" sz="9415" spc="922">
                <a:solidFill>
                  <a:srgbClr val="231F20"/>
                </a:solidFill>
                <a:latin typeface="Entra"/>
              </a:rPr>
              <a:t>КАЛИНКА И 8 МАРТА</a:t>
            </a:r>
          </a:p>
          <a:p>
            <a:pPr>
              <a:lnSpc>
                <a:spcPts val="12993"/>
              </a:lnSpc>
            </a:pPr>
            <a:r>
              <a:rPr lang="en-US" sz="9415" spc="922">
                <a:solidFill>
                  <a:srgbClr val="231F20"/>
                </a:solidFill>
                <a:latin typeface="Entra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531254" y="3659225"/>
            <a:ext cx="8430145" cy="1792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4"/>
              </a:lnSpc>
            </a:pPr>
            <a:r>
              <a:rPr lang="en-US" sz="2053" spc="201">
                <a:solidFill>
                  <a:srgbClr val="231F20"/>
                </a:solidFill>
                <a:latin typeface="Garbata"/>
              </a:rPr>
              <a:t> В настоящее время предприятие выпускает широкий ассортимент для взрослых и детей, начиная с лёгкого ассортимента: блузок, брюк, юбок, жакетов и заканчивая утепленными куртками, пальто и полупальто.</a:t>
            </a:r>
          </a:p>
          <a:p>
            <a:pPr marL="0" lvl="0" indent="0" algn="l">
              <a:lnSpc>
                <a:spcPts val="2834"/>
              </a:lnSpc>
              <a:spcBef>
                <a:spcPct val="0"/>
              </a:spcBef>
            </a:pPr>
            <a:endParaRPr lang="en-US" sz="2053" spc="201">
              <a:solidFill>
                <a:srgbClr val="231F20"/>
              </a:solidFill>
              <a:latin typeface="Garbata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531254" y="5969215"/>
            <a:ext cx="7986258" cy="2696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0"/>
              </a:lnSpc>
            </a:pPr>
            <a:r>
              <a:rPr lang="en-US" sz="2210" spc="216">
                <a:solidFill>
                  <a:srgbClr val="231F20"/>
                </a:solidFill>
                <a:latin typeface="Garbata"/>
              </a:rPr>
              <a:t>В течение года фабрикой "8 Марта" разрабатывается свыше 400 моделей трикотажных изделий и 70 моделей носков и колготок.белье и одежда изготавливается из хлопка и хлопкосодержащих волокон, предлагает также изделия из льна.</a:t>
            </a:r>
          </a:p>
          <a:p>
            <a:pPr marL="0" lvl="0" indent="0" algn="l">
              <a:lnSpc>
                <a:spcPts val="3050"/>
              </a:lnSpc>
              <a:spcBef>
                <a:spcPct val="0"/>
              </a:spcBef>
            </a:pPr>
            <a:endParaRPr lang="en-US" sz="2210" spc="216">
              <a:solidFill>
                <a:srgbClr val="231F20"/>
              </a:solidFill>
              <a:latin typeface="Garbata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62994" y="337474"/>
            <a:ext cx="4296549" cy="9570246"/>
            <a:chOff x="0" y="0"/>
            <a:chExt cx="1131601" cy="252055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31601" cy="2520559"/>
            </a:xfrm>
            <a:custGeom>
              <a:avLst/>
              <a:gdLst/>
              <a:ahLst/>
              <a:cxnLst/>
              <a:rect l="l" t="t" r="r" b="b"/>
              <a:pathLst>
                <a:path w="1131601" h="2520559">
                  <a:moveTo>
                    <a:pt x="0" y="0"/>
                  </a:moveTo>
                  <a:lnTo>
                    <a:pt x="1131601" y="0"/>
                  </a:lnTo>
                  <a:lnTo>
                    <a:pt x="1131601" y="2520559"/>
                  </a:lnTo>
                  <a:lnTo>
                    <a:pt x="0" y="2520559"/>
                  </a:lnTo>
                  <a:close/>
                </a:path>
              </a:pathLst>
            </a:custGeom>
            <a:solidFill>
              <a:srgbClr val="CCCCC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131601" cy="2539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142191" y="4828880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961400" y="2134112"/>
            <a:ext cx="6379918" cy="6190961"/>
          </a:xfrm>
          <a:custGeom>
            <a:avLst/>
            <a:gdLst/>
            <a:ahLst/>
            <a:cxnLst/>
            <a:rect l="l" t="t" r="r" b="b"/>
            <a:pathLst>
              <a:path w="6379918" h="6190961">
                <a:moveTo>
                  <a:pt x="0" y="0"/>
                </a:moveTo>
                <a:lnTo>
                  <a:pt x="6379918" y="0"/>
                </a:lnTo>
                <a:lnTo>
                  <a:pt x="6379918" y="6190960"/>
                </a:lnTo>
                <a:lnTo>
                  <a:pt x="0" y="61909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352" r="-19980" b="-3738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142191" y="3285682"/>
            <a:ext cx="9819209" cy="4440763"/>
            <a:chOff x="0" y="0"/>
            <a:chExt cx="3762164" cy="17014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762164" cy="1701448"/>
            </a:xfrm>
            <a:custGeom>
              <a:avLst/>
              <a:gdLst/>
              <a:ahLst/>
              <a:cxnLst/>
              <a:rect l="l" t="t" r="r" b="b"/>
              <a:pathLst>
                <a:path w="3762164" h="1701448">
                  <a:moveTo>
                    <a:pt x="0" y="0"/>
                  </a:moveTo>
                  <a:lnTo>
                    <a:pt x="3762164" y="0"/>
                  </a:lnTo>
                  <a:lnTo>
                    <a:pt x="3762164" y="1701448"/>
                  </a:lnTo>
                  <a:lnTo>
                    <a:pt x="0" y="1701448"/>
                  </a:lnTo>
                  <a:close/>
                </a:path>
              </a:pathLst>
            </a:custGeom>
            <a:solidFill>
              <a:srgbClr val="EFEF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762164" cy="172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2474235" y="3673321"/>
            <a:ext cx="1156649" cy="1173721"/>
          </a:xfrm>
          <a:custGeom>
            <a:avLst/>
            <a:gdLst/>
            <a:ahLst/>
            <a:cxnLst/>
            <a:rect l="l" t="t" r="r" b="b"/>
            <a:pathLst>
              <a:path w="1156649" h="1173721">
                <a:moveTo>
                  <a:pt x="0" y="0"/>
                </a:moveTo>
                <a:lnTo>
                  <a:pt x="1156649" y="0"/>
                </a:lnTo>
                <a:lnTo>
                  <a:pt x="1156649" y="1173721"/>
                </a:lnTo>
                <a:lnTo>
                  <a:pt x="0" y="11737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142191" y="7210022"/>
            <a:ext cx="9752965" cy="1032847"/>
          </a:xfrm>
          <a:custGeom>
            <a:avLst/>
            <a:gdLst/>
            <a:ahLst/>
            <a:cxnLst/>
            <a:rect l="l" t="t" r="r" b="b"/>
            <a:pathLst>
              <a:path w="9752965" h="1032847">
                <a:moveTo>
                  <a:pt x="0" y="0"/>
                </a:moveTo>
                <a:lnTo>
                  <a:pt x="9752965" y="0"/>
                </a:lnTo>
                <a:lnTo>
                  <a:pt x="9752965" y="1032847"/>
                </a:lnTo>
                <a:lnTo>
                  <a:pt x="0" y="10328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6495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42191" y="50576"/>
            <a:ext cx="6996266" cy="3235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93"/>
              </a:lnSpc>
            </a:pPr>
            <a:r>
              <a:rPr lang="en-US" sz="9415" spc="922">
                <a:solidFill>
                  <a:srgbClr val="231F20"/>
                </a:solidFill>
                <a:latin typeface="Entra"/>
              </a:rPr>
              <a:t>МАРК ФОРМЭЛЬ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630884" y="3472567"/>
            <a:ext cx="8430145" cy="358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34"/>
              </a:lnSpc>
            </a:pPr>
            <a:r>
              <a:rPr lang="en-US" sz="2053" spc="201">
                <a:solidFill>
                  <a:srgbClr val="231F20"/>
                </a:solidFill>
                <a:latin typeface="Garbata"/>
              </a:rPr>
              <a:t>Сегодня ассортимент продукции группы компаний «Марк Формэль» включает в себя:</a:t>
            </a:r>
          </a:p>
          <a:p>
            <a:pPr>
              <a:lnSpc>
                <a:spcPts val="2834"/>
              </a:lnSpc>
            </a:pPr>
            <a:r>
              <a:rPr lang="en-US" sz="2053" spc="201">
                <a:solidFill>
                  <a:srgbClr val="231F20"/>
                </a:solidFill>
                <a:latin typeface="Garbata"/>
              </a:rPr>
              <a:t>нижнее белье (в том числе женское корсетное)</a:t>
            </a:r>
          </a:p>
          <a:p>
            <a:pPr>
              <a:lnSpc>
                <a:spcPts val="2834"/>
              </a:lnSpc>
            </a:pPr>
            <a:r>
              <a:rPr lang="en-US" sz="2053" spc="201">
                <a:solidFill>
                  <a:srgbClr val="231F20"/>
                </a:solidFill>
                <a:latin typeface="Garbata"/>
              </a:rPr>
              <a:t>джемперы и футболки</a:t>
            </a:r>
          </a:p>
          <a:p>
            <a:pPr>
              <a:lnSpc>
                <a:spcPts val="2834"/>
              </a:lnSpc>
            </a:pPr>
            <a:r>
              <a:rPr lang="en-US" sz="2053" spc="201">
                <a:solidFill>
                  <a:srgbClr val="231F20"/>
                </a:solidFill>
                <a:latin typeface="Garbata"/>
              </a:rPr>
              <a:t>платья и туники</a:t>
            </a:r>
          </a:p>
          <a:p>
            <a:pPr>
              <a:lnSpc>
                <a:spcPts val="2834"/>
              </a:lnSpc>
            </a:pPr>
            <a:r>
              <a:rPr lang="en-US" sz="2053" spc="201">
                <a:solidFill>
                  <a:srgbClr val="231F20"/>
                </a:solidFill>
                <a:latin typeface="Garbata"/>
              </a:rPr>
              <a:t>одежду для спорта</a:t>
            </a:r>
          </a:p>
          <a:p>
            <a:pPr>
              <a:lnSpc>
                <a:spcPts val="2834"/>
              </a:lnSpc>
            </a:pPr>
            <a:r>
              <a:rPr lang="en-US" sz="2053" spc="201">
                <a:solidFill>
                  <a:srgbClr val="231F20"/>
                </a:solidFill>
                <a:latin typeface="Garbata"/>
              </a:rPr>
              <a:t>одежду сна и отдыха</a:t>
            </a:r>
          </a:p>
          <a:p>
            <a:pPr>
              <a:lnSpc>
                <a:spcPts val="2834"/>
              </a:lnSpc>
            </a:pPr>
            <a:r>
              <a:rPr lang="en-US" sz="2053" spc="201">
                <a:solidFill>
                  <a:srgbClr val="231F20"/>
                </a:solidFill>
                <a:latin typeface="Garbata"/>
              </a:rPr>
              <a:t>белье и одежду для детей (в том числе и новорожденных)</a:t>
            </a:r>
          </a:p>
          <a:p>
            <a:pPr>
              <a:lnSpc>
                <a:spcPts val="2834"/>
              </a:lnSpc>
            </a:pPr>
            <a:r>
              <a:rPr lang="en-US" sz="2053" spc="201">
                <a:solidFill>
                  <a:srgbClr val="231F20"/>
                </a:solidFill>
                <a:latin typeface="Garbata"/>
              </a:rPr>
              <a:t>термобелье)</a:t>
            </a:r>
          </a:p>
          <a:p>
            <a:pPr marL="0" lvl="0" indent="0" algn="l">
              <a:lnSpc>
                <a:spcPts val="2834"/>
              </a:lnSpc>
              <a:spcBef>
                <a:spcPct val="0"/>
              </a:spcBef>
            </a:pPr>
            <a:endParaRPr lang="en-US" sz="2053" spc="201">
              <a:solidFill>
                <a:srgbClr val="231F20"/>
              </a:solidFill>
              <a:latin typeface="Garbata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2779578" y="734131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74426" y="3206190"/>
            <a:ext cx="3474003" cy="696578"/>
            <a:chOff x="0" y="0"/>
            <a:chExt cx="914964" cy="1834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14964" cy="183461"/>
            </a:xfrm>
            <a:custGeom>
              <a:avLst/>
              <a:gdLst/>
              <a:ahLst/>
              <a:cxnLst/>
              <a:rect l="l" t="t" r="r" b="b"/>
              <a:pathLst>
                <a:path w="914964" h="183461">
                  <a:moveTo>
                    <a:pt x="0" y="0"/>
                  </a:moveTo>
                  <a:lnTo>
                    <a:pt x="914964" y="0"/>
                  </a:lnTo>
                  <a:lnTo>
                    <a:pt x="914964" y="183461"/>
                  </a:lnTo>
                  <a:lnTo>
                    <a:pt x="0" y="183461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914964" cy="259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Garbata Bold"/>
                </a:rPr>
                <a:t>1 факт: 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218805" y="3206190"/>
            <a:ext cx="3474003" cy="696578"/>
            <a:chOff x="0" y="0"/>
            <a:chExt cx="914964" cy="1834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4964" cy="183461"/>
            </a:xfrm>
            <a:custGeom>
              <a:avLst/>
              <a:gdLst/>
              <a:ahLst/>
              <a:cxnLst/>
              <a:rect l="l" t="t" r="r" b="b"/>
              <a:pathLst>
                <a:path w="914964" h="183461">
                  <a:moveTo>
                    <a:pt x="0" y="0"/>
                  </a:moveTo>
                  <a:lnTo>
                    <a:pt x="914964" y="0"/>
                  </a:lnTo>
                  <a:lnTo>
                    <a:pt x="914964" y="183461"/>
                  </a:lnTo>
                  <a:lnTo>
                    <a:pt x="0" y="183461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914964" cy="259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Garbata Bold"/>
                </a:rPr>
                <a:t>2 факт: 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284209" y="3206190"/>
            <a:ext cx="3474003" cy="696578"/>
            <a:chOff x="0" y="0"/>
            <a:chExt cx="914964" cy="1834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14964" cy="183461"/>
            </a:xfrm>
            <a:custGeom>
              <a:avLst/>
              <a:gdLst/>
              <a:ahLst/>
              <a:cxnLst/>
              <a:rect l="l" t="t" r="r" b="b"/>
              <a:pathLst>
                <a:path w="914964" h="183461">
                  <a:moveTo>
                    <a:pt x="0" y="0"/>
                  </a:moveTo>
                  <a:lnTo>
                    <a:pt x="914964" y="0"/>
                  </a:lnTo>
                  <a:lnTo>
                    <a:pt x="914964" y="183461"/>
                  </a:lnTo>
                  <a:lnTo>
                    <a:pt x="0" y="183461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914964" cy="259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Garbata Bold"/>
                </a:rPr>
                <a:t>3 факт: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4479722" y="-4833750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4176364">
            <a:off x="-4105129" y="6530238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6"/>
                </a:lnTo>
                <a:lnTo>
                  <a:pt x="0" y="7815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693037" y="5066082"/>
            <a:ext cx="8076846" cy="5847636"/>
          </a:xfrm>
          <a:custGeom>
            <a:avLst/>
            <a:gdLst/>
            <a:ahLst/>
            <a:cxnLst/>
            <a:rect l="l" t="t" r="r" b="b"/>
            <a:pathLst>
              <a:path w="8076846" h="5847636">
                <a:moveTo>
                  <a:pt x="0" y="0"/>
                </a:moveTo>
                <a:lnTo>
                  <a:pt x="8076846" y="0"/>
                </a:lnTo>
                <a:lnTo>
                  <a:pt x="8076846" y="5847637"/>
                </a:lnTo>
                <a:lnTo>
                  <a:pt x="0" y="584763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87170" y="1277407"/>
            <a:ext cx="11552977" cy="1166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87"/>
              </a:lnSpc>
            </a:pPr>
            <a:r>
              <a:rPr lang="en-US" sz="6947" spc="368">
                <a:solidFill>
                  <a:srgbClr val="231F20"/>
                </a:solidFill>
                <a:latin typeface="Oswald Bold"/>
              </a:rPr>
              <a:t>БРЕСТСКИЕ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30975" y="4045241"/>
            <a:ext cx="3360904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Garbata"/>
              </a:rPr>
              <a:t>более 100 магазинов по всей Беларуси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38875" y="4042536"/>
            <a:ext cx="6254887" cy="677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4"/>
              </a:lnSpc>
            </a:pPr>
            <a:r>
              <a:rPr lang="en-US" sz="2010" spc="197">
                <a:solidFill>
                  <a:srgbClr val="231F20"/>
                </a:solidFill>
                <a:latin typeface="Garbata"/>
              </a:rPr>
              <a:t>каждый год производят 25 млн </a:t>
            </a:r>
          </a:p>
          <a:p>
            <a:pPr marL="0" lvl="0" indent="0" algn="ctr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Garbata"/>
              </a:rPr>
              <a:t>пар носков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340758" y="4045241"/>
            <a:ext cx="3360904" cy="1020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74"/>
              </a:lnSpc>
              <a:spcBef>
                <a:spcPct val="0"/>
              </a:spcBef>
            </a:pPr>
            <a:r>
              <a:rPr lang="en-US" sz="2010" spc="197">
                <a:solidFill>
                  <a:srgbClr val="231F20"/>
                </a:solidFill>
                <a:latin typeface="Garbata"/>
              </a:rPr>
              <a:t>в год производят около 1 млн единиц трикотажа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63000" y="3875422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2003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63000" y="3442596"/>
            <a:ext cx="4473739" cy="696578"/>
            <a:chOff x="0" y="0"/>
            <a:chExt cx="1178269" cy="1834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8269" cy="183461"/>
            </a:xfrm>
            <a:custGeom>
              <a:avLst/>
              <a:gdLst/>
              <a:ahLst/>
              <a:cxnLst/>
              <a:rect l="l" t="t" r="r" b="b"/>
              <a:pathLst>
                <a:path w="1178269" h="183461">
                  <a:moveTo>
                    <a:pt x="0" y="0"/>
                  </a:moveTo>
                  <a:lnTo>
                    <a:pt x="1178269" y="0"/>
                  </a:lnTo>
                  <a:lnTo>
                    <a:pt x="1178269" y="183461"/>
                  </a:lnTo>
                  <a:lnTo>
                    <a:pt x="0" y="183461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178269" cy="259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Garbata Italics"/>
                </a:rPr>
                <a:t>Элиз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690980" y="101924"/>
            <a:ext cx="10906040" cy="2750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БЕЛОРУССКИЕ БРЕНДЫ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93475" y="3510391"/>
            <a:ext cx="9034431" cy="2808103"/>
            <a:chOff x="0" y="0"/>
            <a:chExt cx="1744696" cy="5422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69239" y="3743259"/>
            <a:ext cx="8888716" cy="180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2640" lvl="1" indent="-226320">
              <a:lnSpc>
                <a:spcPts val="2893"/>
              </a:lnSpc>
              <a:buFont typeface="Arial"/>
              <a:buChar char="•"/>
            </a:pPr>
            <a:r>
              <a:rPr lang="en-US" sz="2096" spc="205">
                <a:solidFill>
                  <a:srgbClr val="231F20"/>
                </a:solidFill>
                <a:latin typeface="Garbata"/>
              </a:rPr>
              <a:t>Основная специализация предприятия - это пошив мужских и детских сорочек, женских блузок, изделий изо льна. ELIZ - единственный производитель Беларуси стильных аксессуаров: мужские и детские галстуки, бабочки, шейные платки, кашне. 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410691" y="6937093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6011" b="-77118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1410691" y="6504266"/>
            <a:ext cx="4473739" cy="696578"/>
            <a:chOff x="0" y="0"/>
            <a:chExt cx="1178269" cy="1834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8269" cy="183461"/>
            </a:xfrm>
            <a:custGeom>
              <a:avLst/>
              <a:gdLst/>
              <a:ahLst/>
              <a:cxnLst/>
              <a:rect l="l" t="t" r="r" b="b"/>
              <a:pathLst>
                <a:path w="1178269" h="183461">
                  <a:moveTo>
                    <a:pt x="0" y="0"/>
                  </a:moveTo>
                  <a:lnTo>
                    <a:pt x="1178269" y="0"/>
                  </a:lnTo>
                  <a:lnTo>
                    <a:pt x="1178269" y="183461"/>
                  </a:lnTo>
                  <a:lnTo>
                    <a:pt x="0" y="183461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178269" cy="259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Garbata Italics"/>
                </a:rPr>
                <a:t>Элема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79166" y="6572062"/>
            <a:ext cx="9034431" cy="2808103"/>
            <a:chOff x="0" y="0"/>
            <a:chExt cx="1744696" cy="5422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32114" y="6671944"/>
            <a:ext cx="9074250" cy="2560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57"/>
              </a:lnSpc>
            </a:pPr>
            <a:r>
              <a:rPr lang="en-US" sz="1853" spc="181">
                <a:solidFill>
                  <a:srgbClr val="231F20"/>
                </a:solidFill>
                <a:latin typeface="Garbata"/>
              </a:rPr>
              <a:t>Основные составляющие успеха бренда:</a:t>
            </a:r>
          </a:p>
          <a:p>
            <a:pPr marL="400110" lvl="1" indent="-200055">
              <a:lnSpc>
                <a:spcPts val="2557"/>
              </a:lnSpc>
              <a:buFont typeface="Arial"/>
              <a:buChar char="•"/>
            </a:pPr>
            <a:r>
              <a:rPr lang="en-US" sz="1853" spc="181">
                <a:solidFill>
                  <a:srgbClr val="231F20"/>
                </a:solidFill>
                <a:latin typeface="Garbata"/>
              </a:rPr>
              <a:t>продуманный и профессиональный крой;</a:t>
            </a:r>
          </a:p>
          <a:p>
            <a:pPr marL="400110" lvl="1" indent="-200055">
              <a:lnSpc>
                <a:spcPts val="2557"/>
              </a:lnSpc>
              <a:buFont typeface="Arial"/>
              <a:buChar char="•"/>
            </a:pPr>
            <a:r>
              <a:rPr lang="en-US" sz="1853" spc="181">
                <a:solidFill>
                  <a:srgbClr val="231F20"/>
                </a:solidFill>
                <a:latin typeface="Garbata"/>
              </a:rPr>
              <a:t>только высококачественные ткани, в том числе с содержанием альпаки, кашемира, ангоры;</a:t>
            </a:r>
          </a:p>
          <a:p>
            <a:pPr marL="400110" lvl="1" indent="-200055">
              <a:lnSpc>
                <a:spcPts val="2557"/>
              </a:lnSpc>
              <a:buFont typeface="Arial"/>
              <a:buChar char="•"/>
            </a:pPr>
            <a:r>
              <a:rPr lang="en-US" sz="1853" spc="181">
                <a:solidFill>
                  <a:srgbClr val="231F20"/>
                </a:solidFill>
                <a:latin typeface="Garbata"/>
              </a:rPr>
              <a:t>стильная и качественная фурнитура;</a:t>
            </a:r>
          </a:p>
          <a:p>
            <a:pPr marL="400110" lvl="1" indent="-200055">
              <a:lnSpc>
                <a:spcPts val="2557"/>
              </a:lnSpc>
              <a:buFont typeface="Arial"/>
              <a:buChar char="•"/>
            </a:pPr>
            <a:r>
              <a:rPr lang="en-US" sz="1853" spc="181">
                <a:solidFill>
                  <a:srgbClr val="231F20"/>
                </a:solidFill>
                <a:latin typeface="Garbata"/>
              </a:rPr>
              <a:t>непревзойденный дизайн изделий;</a:t>
            </a:r>
          </a:p>
          <a:p>
            <a:pPr marL="400110" lvl="1" indent="-200055">
              <a:lnSpc>
                <a:spcPts val="2557"/>
              </a:lnSpc>
              <a:buFont typeface="Arial"/>
              <a:buChar char="•"/>
            </a:pPr>
            <a:r>
              <a:rPr lang="en-US" sz="1853" spc="181">
                <a:solidFill>
                  <a:srgbClr val="231F20"/>
                </a:solidFill>
                <a:latin typeface="Garbata"/>
              </a:rPr>
              <a:t>комфорт и практичность в сочетании с идеальными пропорциями и яркостью красок.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3086100"/>
            <a:chOff x="0" y="0"/>
            <a:chExt cx="48165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12800"/>
            </a:xfrm>
            <a:custGeom>
              <a:avLst/>
              <a:gdLst/>
              <a:ahLst/>
              <a:cxnLst/>
              <a:rect l="l" t="t" r="r" b="b"/>
              <a:pathLst>
                <a:path w="4816592" h="812800">
                  <a:moveTo>
                    <a:pt x="0" y="0"/>
                  </a:moveTo>
                  <a:lnTo>
                    <a:pt x="4816592" y="0"/>
                  </a:lnTo>
                  <a:lnTo>
                    <a:pt x="481659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816593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3451022" y="-4729397"/>
            <a:ext cx="7616557" cy="7815497"/>
          </a:xfrm>
          <a:custGeom>
            <a:avLst/>
            <a:gdLst/>
            <a:ahLst/>
            <a:cxnLst/>
            <a:rect l="l" t="t" r="r" b="b"/>
            <a:pathLst>
              <a:path w="7616557" h="7815497">
                <a:moveTo>
                  <a:pt x="0" y="0"/>
                </a:moveTo>
                <a:lnTo>
                  <a:pt x="7616556" y="0"/>
                </a:lnTo>
                <a:lnTo>
                  <a:pt x="7616556" y="7815497"/>
                </a:lnTo>
                <a:lnTo>
                  <a:pt x="0" y="7815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2851369" y="-3442596"/>
            <a:ext cx="6709932" cy="6885191"/>
          </a:xfrm>
          <a:custGeom>
            <a:avLst/>
            <a:gdLst/>
            <a:ahLst/>
            <a:cxnLst/>
            <a:rect l="l" t="t" r="r" b="b"/>
            <a:pathLst>
              <a:path w="6709932" h="6885191">
                <a:moveTo>
                  <a:pt x="0" y="0"/>
                </a:moveTo>
                <a:lnTo>
                  <a:pt x="6709932" y="0"/>
                </a:lnTo>
                <a:lnTo>
                  <a:pt x="6709932" y="6885192"/>
                </a:lnTo>
                <a:lnTo>
                  <a:pt x="0" y="68851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63000" y="3875422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1957"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2163000" y="3442596"/>
            <a:ext cx="4473739" cy="696578"/>
            <a:chOff x="0" y="0"/>
            <a:chExt cx="1178269" cy="18346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78269" cy="183461"/>
            </a:xfrm>
            <a:custGeom>
              <a:avLst/>
              <a:gdLst/>
              <a:ahLst/>
              <a:cxnLst/>
              <a:rect l="l" t="t" r="r" b="b"/>
              <a:pathLst>
                <a:path w="1178269" h="183461">
                  <a:moveTo>
                    <a:pt x="0" y="0"/>
                  </a:moveTo>
                  <a:lnTo>
                    <a:pt x="1178269" y="0"/>
                  </a:lnTo>
                  <a:lnTo>
                    <a:pt x="1178269" y="183461"/>
                  </a:lnTo>
                  <a:lnTo>
                    <a:pt x="0" y="183461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178269" cy="259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Garbata Italics"/>
                </a:rPr>
                <a:t>Надэкс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690980" y="101924"/>
            <a:ext cx="10906040" cy="2750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82"/>
              </a:lnSpc>
            </a:pPr>
            <a:r>
              <a:rPr lang="en-US" sz="8030" spc="786">
                <a:solidFill>
                  <a:srgbClr val="FFFFFF"/>
                </a:solidFill>
                <a:latin typeface="Oswald Bold"/>
              </a:rPr>
              <a:t>БЕЛОРУССКИЕ БРЕНДЫ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893475" y="3510391"/>
            <a:ext cx="9034431" cy="2808103"/>
            <a:chOff x="0" y="0"/>
            <a:chExt cx="1744696" cy="5422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769239" y="3743259"/>
            <a:ext cx="9115191" cy="2221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64173" lvl="1" indent="-232087">
              <a:lnSpc>
                <a:spcPts val="2966"/>
              </a:lnSpc>
              <a:buFont typeface="Arial"/>
              <a:buChar char="•"/>
            </a:pPr>
            <a:r>
              <a:rPr lang="en-US" sz="2149" spc="210">
                <a:solidFill>
                  <a:srgbClr val="231F20"/>
                </a:solidFill>
                <a:latin typeface="Garbata"/>
              </a:rPr>
              <a:t> На фабрике поддерживаются народные традиции, среди рубашек «Надэкс» имеется несколько моделей, выполненных в традиционном стиле с национальным орнаментом. Ассортимент изделий разнообразен и предполагает детали гардероба для покупателей разного возраста.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410691" y="6937093"/>
            <a:ext cx="4473739" cy="2443073"/>
          </a:xfrm>
          <a:custGeom>
            <a:avLst/>
            <a:gdLst/>
            <a:ahLst/>
            <a:cxnLst/>
            <a:rect l="l" t="t" r="r" b="b"/>
            <a:pathLst>
              <a:path w="4473739" h="2443073">
                <a:moveTo>
                  <a:pt x="0" y="0"/>
                </a:moveTo>
                <a:lnTo>
                  <a:pt x="4473739" y="0"/>
                </a:lnTo>
                <a:lnTo>
                  <a:pt x="4473739" y="2443073"/>
                </a:lnTo>
                <a:lnTo>
                  <a:pt x="0" y="24430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b="-25536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11410691" y="6504266"/>
            <a:ext cx="4473739" cy="696578"/>
            <a:chOff x="0" y="0"/>
            <a:chExt cx="1178269" cy="18346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8269" cy="183461"/>
            </a:xfrm>
            <a:custGeom>
              <a:avLst/>
              <a:gdLst/>
              <a:ahLst/>
              <a:cxnLst/>
              <a:rect l="l" t="t" r="r" b="b"/>
              <a:pathLst>
                <a:path w="1178269" h="183461">
                  <a:moveTo>
                    <a:pt x="0" y="0"/>
                  </a:moveTo>
                  <a:lnTo>
                    <a:pt x="1178269" y="0"/>
                  </a:lnTo>
                  <a:lnTo>
                    <a:pt x="1178269" y="183461"/>
                  </a:lnTo>
                  <a:lnTo>
                    <a:pt x="0" y="183461"/>
                  </a:lnTo>
                  <a:close/>
                </a:path>
              </a:pathLst>
            </a:custGeom>
            <a:solidFill>
              <a:srgbClr val="1A1A1A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178269" cy="2596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4114"/>
                </a:lnSpc>
                <a:spcBef>
                  <a:spcPct val="0"/>
                </a:spcBef>
              </a:pPr>
              <a:r>
                <a:rPr lang="en-US" sz="2981" spc="29">
                  <a:solidFill>
                    <a:srgbClr val="FFFFFF"/>
                  </a:solidFill>
                  <a:latin typeface="Garbata Italics"/>
                </a:rPr>
                <a:t>Купалинка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79166" y="6572062"/>
            <a:ext cx="9034431" cy="2808103"/>
            <a:chOff x="0" y="0"/>
            <a:chExt cx="1744696" cy="54229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44696" cy="542290"/>
            </a:xfrm>
            <a:custGeom>
              <a:avLst/>
              <a:gdLst/>
              <a:ahLst/>
              <a:cxnLst/>
              <a:rect l="l" t="t" r="r" b="b"/>
              <a:pathLst>
                <a:path w="1744696" h="542290">
                  <a:moveTo>
                    <a:pt x="0" y="0"/>
                  </a:moveTo>
                  <a:lnTo>
                    <a:pt x="1744696" y="0"/>
                  </a:lnTo>
                  <a:lnTo>
                    <a:pt x="1744696" y="542290"/>
                  </a:lnTo>
                  <a:lnTo>
                    <a:pt x="0" y="54229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1744696" cy="561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139347" y="6681469"/>
            <a:ext cx="8311580" cy="1961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5053" lvl="1" indent="-247527">
              <a:lnSpc>
                <a:spcPts val="3164"/>
              </a:lnSpc>
              <a:buFont typeface="Arial"/>
              <a:buChar char="•"/>
            </a:pPr>
            <a:r>
              <a:rPr lang="en-US" sz="2292" spc="224">
                <a:solidFill>
                  <a:srgbClr val="231F20"/>
                </a:solidFill>
                <a:latin typeface="Garbata"/>
              </a:rPr>
              <a:t>"Купалинка" может предложить Вам широкий ассортимент изделий из хлопка, вискозы и других натуральных полотен, всех возрастных групп с полным размерным рядом.</a:t>
            </a:r>
          </a:p>
          <a:p>
            <a:pPr>
              <a:lnSpc>
                <a:spcPts val="3164"/>
              </a:lnSpc>
            </a:pPr>
            <a:endParaRPr lang="en-US" sz="2292" spc="224">
              <a:solidFill>
                <a:srgbClr val="231F20"/>
              </a:solidFill>
              <a:latin typeface="Garbat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0580377">
            <a:off x="9407140" y="-9309963"/>
            <a:ext cx="24036383" cy="24664199"/>
          </a:xfrm>
          <a:custGeom>
            <a:avLst/>
            <a:gdLst/>
            <a:ahLst/>
            <a:cxnLst/>
            <a:rect l="l" t="t" r="r" b="b"/>
            <a:pathLst>
              <a:path w="24036383" h="24664199">
                <a:moveTo>
                  <a:pt x="0" y="0"/>
                </a:moveTo>
                <a:lnTo>
                  <a:pt x="24036383" y="0"/>
                </a:lnTo>
                <a:lnTo>
                  <a:pt x="24036383" y="24664198"/>
                </a:lnTo>
                <a:lnTo>
                  <a:pt x="0" y="246641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61733" y="2105045"/>
            <a:ext cx="8097687" cy="3241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THANK'S FOR WATCHING</a:t>
            </a:r>
          </a:p>
        </p:txBody>
      </p:sp>
      <p:sp>
        <p:nvSpPr>
          <p:cNvPr id="5" name="Freeform 5"/>
          <p:cNvSpPr/>
          <p:nvPr/>
        </p:nvSpPr>
        <p:spPr>
          <a:xfrm flipH="1">
            <a:off x="-4254153" y="7476061"/>
            <a:ext cx="11881594" cy="3564478"/>
          </a:xfrm>
          <a:custGeom>
            <a:avLst/>
            <a:gdLst/>
            <a:ahLst/>
            <a:cxnLst/>
            <a:rect l="l" t="t" r="r" b="b"/>
            <a:pathLst>
              <a:path w="11881594" h="3564478">
                <a:moveTo>
                  <a:pt x="11881594" y="0"/>
                </a:moveTo>
                <a:lnTo>
                  <a:pt x="0" y="0"/>
                </a:lnTo>
                <a:lnTo>
                  <a:pt x="0" y="3564478"/>
                </a:lnTo>
                <a:lnTo>
                  <a:pt x="11881594" y="3564478"/>
                </a:lnTo>
                <a:lnTo>
                  <a:pt x="118815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343</Words>
  <Application>Microsoft Office PowerPoint</Application>
  <PresentationFormat>Произвольный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Garbata Bold</vt:lpstr>
      <vt:lpstr>Arsenica</vt:lpstr>
      <vt:lpstr>Calibri</vt:lpstr>
      <vt:lpstr>Oswald Bold</vt:lpstr>
      <vt:lpstr>Courier PS Cyrillic</vt:lpstr>
      <vt:lpstr>Garbata Italics</vt:lpstr>
      <vt:lpstr>Oswald Bold Italics</vt:lpstr>
      <vt:lpstr>Entra</vt:lpstr>
      <vt:lpstr>Garbata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minimalist business project presentation</dc:title>
  <dc:creator>Колбанова</dc:creator>
  <cp:lastModifiedBy>Колбанова</cp:lastModifiedBy>
  <cp:revision>2</cp:revision>
  <dcterms:created xsi:type="dcterms:W3CDTF">2006-08-16T00:00:00Z</dcterms:created>
  <dcterms:modified xsi:type="dcterms:W3CDTF">2024-03-14T08:05:44Z</dcterms:modified>
  <dc:identifier>DAF_ZOLPz44</dc:identifier>
</cp:coreProperties>
</file>