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2448272"/>
          </a:xfrm>
        </p:spPr>
        <p:txBody>
          <a:bodyPr/>
          <a:lstStyle/>
          <a:p>
            <a:r>
              <a:rPr lang="ru-RU" sz="6600" dirty="0" smtClean="0"/>
              <a:t>       Моря на нашей       планете.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5085184"/>
            <a:ext cx="7772400" cy="1509712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77" y="1916832"/>
            <a:ext cx="4608512" cy="288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85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7772400" cy="3456384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Море Бали, Внутреннее Японское море, Восточно-Китайское море, Охотское море, Берингово море, Море </a:t>
            </a:r>
            <a:r>
              <a:rPr lang="ru-RU" dirty="0" err="1">
                <a:solidFill>
                  <a:srgbClr val="FFFF00"/>
                </a:solidFill>
              </a:rPr>
              <a:t>Хальмахер</a:t>
            </a:r>
            <a:r>
              <a:rPr lang="ru-RU" dirty="0">
                <a:solidFill>
                  <a:srgbClr val="FFFF00"/>
                </a:solidFill>
              </a:rPr>
              <a:t>, Море </a:t>
            </a:r>
            <a:r>
              <a:rPr lang="ru-RU" dirty="0" err="1">
                <a:solidFill>
                  <a:srgbClr val="FFFF00"/>
                </a:solidFill>
              </a:rPr>
              <a:t>Висаян</a:t>
            </a:r>
            <a:r>
              <a:rPr lang="ru-RU" dirty="0">
                <a:solidFill>
                  <a:srgbClr val="FFFF00"/>
                </a:solidFill>
              </a:rPr>
              <a:t>, Море </a:t>
            </a:r>
            <a:r>
              <a:rPr lang="ru-RU" dirty="0" err="1">
                <a:solidFill>
                  <a:srgbClr val="FFFF00"/>
                </a:solidFill>
              </a:rPr>
              <a:t>Флорес</a:t>
            </a:r>
            <a:r>
              <a:rPr lang="ru-RU" dirty="0">
                <a:solidFill>
                  <a:srgbClr val="FFFF00"/>
                </a:solidFill>
              </a:rPr>
              <a:t>, Филиппинское море, Море </a:t>
            </a:r>
            <a:r>
              <a:rPr lang="ru-RU" dirty="0" err="1">
                <a:solidFill>
                  <a:srgbClr val="FFFF00"/>
                </a:solidFill>
              </a:rPr>
              <a:t>Самар</a:t>
            </a:r>
            <a:r>
              <a:rPr lang="ru-RU" dirty="0">
                <a:solidFill>
                  <a:srgbClr val="FFFF00"/>
                </a:solidFill>
              </a:rPr>
              <a:t>, Море Сулавеси, Южно-Китайское море, </a:t>
            </a:r>
            <a:r>
              <a:rPr lang="ru-RU" dirty="0" err="1">
                <a:solidFill>
                  <a:srgbClr val="FFFF00"/>
                </a:solidFill>
              </a:rPr>
              <a:t>Тасманово</a:t>
            </a:r>
            <a:r>
              <a:rPr lang="ru-RU" dirty="0">
                <a:solidFill>
                  <a:srgbClr val="FFFF00"/>
                </a:solidFill>
              </a:rPr>
              <a:t> море, Море Банда, Море </a:t>
            </a:r>
            <a:r>
              <a:rPr lang="ru-RU" dirty="0" err="1">
                <a:solidFill>
                  <a:srgbClr val="FFFF00"/>
                </a:solidFill>
              </a:rPr>
              <a:t>Камотес</a:t>
            </a:r>
            <a:r>
              <a:rPr lang="ru-RU" dirty="0">
                <a:solidFill>
                  <a:srgbClr val="FFFF00"/>
                </a:solidFill>
              </a:rPr>
              <a:t>, Море Фиджи, Японское море, Желтое море, Море </a:t>
            </a:r>
            <a:r>
              <a:rPr lang="ru-RU" dirty="0" err="1">
                <a:solidFill>
                  <a:srgbClr val="FFFF00"/>
                </a:solidFill>
              </a:rPr>
              <a:t>Коро</a:t>
            </a:r>
            <a:r>
              <a:rPr lang="ru-RU" dirty="0">
                <a:solidFill>
                  <a:srgbClr val="FFFF00"/>
                </a:solidFill>
              </a:rPr>
              <a:t>, Яванское море, Соломоново море, </a:t>
            </a:r>
            <a:r>
              <a:rPr lang="ru-RU" dirty="0" err="1">
                <a:solidFill>
                  <a:srgbClr val="FFFF00"/>
                </a:solidFill>
              </a:rPr>
              <a:t>Новогвинейское</a:t>
            </a:r>
            <a:r>
              <a:rPr lang="ru-RU" dirty="0">
                <a:solidFill>
                  <a:srgbClr val="FFFF00"/>
                </a:solidFill>
              </a:rPr>
              <a:t> море, Море Минданао, Море </a:t>
            </a:r>
            <a:r>
              <a:rPr lang="ru-RU" dirty="0" err="1">
                <a:solidFill>
                  <a:srgbClr val="FFFF00"/>
                </a:solidFill>
              </a:rPr>
              <a:t>Сибуян</a:t>
            </a:r>
            <a:r>
              <a:rPr lang="ru-RU" dirty="0">
                <a:solidFill>
                  <a:srgbClr val="FFFF00"/>
                </a:solidFill>
              </a:rPr>
              <a:t>, Коралловое море, </a:t>
            </a:r>
            <a:r>
              <a:rPr lang="ru-RU" dirty="0" err="1">
                <a:solidFill>
                  <a:srgbClr val="FFFF00"/>
                </a:solidFill>
              </a:rPr>
              <a:t>Молуккское</a:t>
            </a:r>
            <a:r>
              <a:rPr lang="ru-RU" dirty="0">
                <a:solidFill>
                  <a:srgbClr val="FFFF00"/>
                </a:solidFill>
              </a:rPr>
              <a:t> море, Море Серам, Море Сулу, Море Саву.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2664"/>
            <a:ext cx="3312368" cy="325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236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7772400" cy="302433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Моря, относящиеся к Индийскому </a:t>
            </a:r>
            <a:r>
              <a:rPr lang="ru-RU" dirty="0" smtClean="0">
                <a:solidFill>
                  <a:srgbClr val="FFFF00"/>
                </a:solidFill>
              </a:rPr>
              <a:t>океану: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Лаккадивское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море,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Красное </a:t>
            </a:r>
            <a:r>
              <a:rPr lang="ru-RU" dirty="0">
                <a:solidFill>
                  <a:srgbClr val="FFFF00"/>
                </a:solidFill>
              </a:rPr>
              <a:t>море,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Аравийское </a:t>
            </a:r>
            <a:r>
              <a:rPr lang="ru-RU" dirty="0">
                <a:solidFill>
                  <a:srgbClr val="FFFF00"/>
                </a:solidFill>
              </a:rPr>
              <a:t>море,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Арафурское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море,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Тиморское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море,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Андаманское</a:t>
            </a:r>
            <a:r>
              <a:rPr lang="ru-RU" dirty="0" smtClean="0">
                <a:solidFill>
                  <a:srgbClr val="FFFF00"/>
                </a:solidFill>
              </a:rPr>
              <a:t> море, и многие другие.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936" y="3068960"/>
            <a:ext cx="5112568" cy="35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38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3960440" cy="432048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Площадь Чёрного моря — 422 000 </a:t>
            </a:r>
            <a:r>
              <a:rPr lang="ru-RU" dirty="0" smtClean="0">
                <a:solidFill>
                  <a:srgbClr val="FFFF00"/>
                </a:solidFill>
              </a:rPr>
              <a:t>км </a:t>
            </a:r>
            <a:r>
              <a:rPr lang="ru-RU" dirty="0">
                <a:solidFill>
                  <a:srgbClr val="FFFF00"/>
                </a:solidFill>
              </a:rPr>
              <a:t>(по другим данным — 436 400 </a:t>
            </a:r>
            <a:r>
              <a:rPr lang="ru-RU" dirty="0" smtClean="0">
                <a:solidFill>
                  <a:srgbClr val="FFFF00"/>
                </a:solidFill>
              </a:rPr>
              <a:t>км). </a:t>
            </a:r>
            <a:r>
              <a:rPr lang="ru-RU" dirty="0">
                <a:solidFill>
                  <a:srgbClr val="FFFF00"/>
                </a:solidFill>
              </a:rPr>
              <a:t>Очертания Чёрного моря напоминают овал с наибольшей осью около 1150 км. Наибольшая протяжённость моря с севера на юг — 580 км. Наибольшая глубина — 2210 </a:t>
            </a:r>
            <a:r>
              <a:rPr lang="ru-RU" dirty="0" smtClean="0">
                <a:solidFill>
                  <a:srgbClr val="FFFF00"/>
                </a:solidFill>
              </a:rPr>
              <a:t>м, </a:t>
            </a:r>
            <a:r>
              <a:rPr lang="ru-RU" dirty="0">
                <a:solidFill>
                  <a:srgbClr val="FFFF00"/>
                </a:solidFill>
              </a:rPr>
              <a:t>средняя — 1240 м. Объём воды в море составляет 555 тыс. </a:t>
            </a:r>
            <a:r>
              <a:rPr lang="ru-RU" dirty="0" smtClean="0">
                <a:solidFill>
                  <a:srgbClr val="FFFF00"/>
                </a:solidFill>
              </a:rPr>
              <a:t>км. Характерной </a:t>
            </a:r>
            <a:r>
              <a:rPr lang="ru-RU" dirty="0">
                <a:solidFill>
                  <a:srgbClr val="FFFF00"/>
                </a:solidFill>
              </a:rPr>
              <a:t>особенностью Чёрного моря является полное (за исключением ряда анаэробных бактерий) отсутствие жизни на глубинах более 150—200 м из-за насыщенности глубинных слоёв воды сероводородом.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83064"/>
            <a:ext cx="4834504" cy="38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108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5049760" cy="150971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Площадь Красного моря равна 450 тыс. </a:t>
            </a:r>
            <a:r>
              <a:rPr lang="ru-RU" dirty="0" smtClean="0">
                <a:solidFill>
                  <a:srgbClr val="FFFF00"/>
                </a:solidFill>
              </a:rPr>
              <a:t>км., </a:t>
            </a:r>
            <a:r>
              <a:rPr lang="ru-RU" dirty="0">
                <a:solidFill>
                  <a:srgbClr val="FFFF00"/>
                </a:solidFill>
              </a:rPr>
              <a:t>почти 2/3 моря лежат в тропическом поясе.</a:t>
            </a:r>
          </a:p>
          <a:p>
            <a:r>
              <a:rPr lang="ru-RU" dirty="0">
                <a:solidFill>
                  <a:srgbClr val="FFFF00"/>
                </a:solidFill>
              </a:rPr>
              <a:t>Объём воды — 251 тыс. </a:t>
            </a:r>
            <a:r>
              <a:rPr lang="ru-RU" dirty="0" smtClean="0">
                <a:solidFill>
                  <a:srgbClr val="FFFF00"/>
                </a:solidFill>
              </a:rPr>
              <a:t>км.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96183"/>
            <a:ext cx="4032448" cy="53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276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5121768" cy="150971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Площадь </a:t>
            </a:r>
            <a:r>
              <a:rPr lang="ru-RU" dirty="0" smtClean="0">
                <a:solidFill>
                  <a:srgbClr val="FFFF00"/>
                </a:solidFill>
              </a:rPr>
              <a:t>средиземного моря 2 </a:t>
            </a:r>
            <a:r>
              <a:rPr lang="ru-RU" dirty="0">
                <a:solidFill>
                  <a:srgbClr val="FFFF00"/>
                </a:solidFill>
              </a:rPr>
              <a:t>500 тысяч </a:t>
            </a:r>
            <a:r>
              <a:rPr lang="ru-RU" dirty="0" smtClean="0">
                <a:solidFill>
                  <a:srgbClr val="FFFF00"/>
                </a:solidFill>
              </a:rPr>
              <a:t>км.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Объём воды 3839 тысяч </a:t>
            </a:r>
            <a:r>
              <a:rPr lang="ru-RU" dirty="0" smtClean="0">
                <a:solidFill>
                  <a:srgbClr val="FFFF00"/>
                </a:solidFill>
              </a:rPr>
              <a:t>км.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Средняя глубина 1541 м, максимальная — 5121 </a:t>
            </a:r>
            <a:r>
              <a:rPr lang="ru-RU" dirty="0" smtClean="0">
                <a:solidFill>
                  <a:srgbClr val="FFFF00"/>
                </a:solidFill>
              </a:rPr>
              <a:t>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551"/>
            <a:ext cx="7620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50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4617712" cy="150971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Площадь Каспийского моря в настоящее время — примерно 371 000 </a:t>
            </a:r>
            <a:r>
              <a:rPr lang="ru-RU" dirty="0" smtClean="0">
                <a:solidFill>
                  <a:srgbClr val="FFFF00"/>
                </a:solidFill>
              </a:rPr>
              <a:t>км, </a:t>
            </a:r>
            <a:r>
              <a:rPr lang="ru-RU" dirty="0">
                <a:solidFill>
                  <a:srgbClr val="FFFF00"/>
                </a:solidFill>
              </a:rPr>
              <a:t>максимальная глубина — 1025 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5552"/>
            <a:ext cx="2867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088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041648" cy="150971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Площадь </a:t>
            </a:r>
            <a:r>
              <a:rPr lang="ru-RU" dirty="0" smtClean="0">
                <a:solidFill>
                  <a:srgbClr val="FFFF00"/>
                </a:solidFill>
              </a:rPr>
              <a:t>аравийского моря— </a:t>
            </a:r>
            <a:r>
              <a:rPr lang="ru-RU" dirty="0">
                <a:solidFill>
                  <a:srgbClr val="FFFF00"/>
                </a:solidFill>
              </a:rPr>
              <a:t>3832 тыс. </a:t>
            </a:r>
            <a:r>
              <a:rPr lang="ru-RU" dirty="0" smtClean="0">
                <a:solidFill>
                  <a:srgbClr val="FFFF00"/>
                </a:solidFill>
              </a:rPr>
              <a:t>км. </a:t>
            </a:r>
            <a:r>
              <a:rPr lang="ru-RU" dirty="0">
                <a:solidFill>
                  <a:srgbClr val="FFFF00"/>
                </a:solidFill>
              </a:rPr>
              <a:t>Глубина — до 5803 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96" y="1521336"/>
            <a:ext cx="70315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398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712968" cy="6264696"/>
          </a:xfrm>
        </p:spPr>
        <p:txBody>
          <a:bodyPr>
            <a:prstTxWarp prst="textChevronInverted">
              <a:avLst/>
            </a:prstTxWarp>
            <a:normAutofit/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4000" dirty="0" smtClean="0"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Спасибо за внимание!</a:t>
            </a:r>
            <a:endParaRPr lang="ru-RU" sz="4000" dirty="0"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028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296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Моря на нашей       планете.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Моря</dc:title>
  <cp:lastModifiedBy>Пользователь</cp:lastModifiedBy>
  <cp:revision>5</cp:revision>
  <dcterms:modified xsi:type="dcterms:W3CDTF">2022-01-30T17:48:54Z</dcterms:modified>
</cp:coreProperties>
</file>