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87"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 id="283" r:id="rId26"/>
    <p:sldId id="281" r:id="rId27"/>
    <p:sldId id="282" r:id="rId28"/>
    <p:sldId id="285" r:id="rId29"/>
    <p:sldId id="279" r:id="rId30"/>
    <p:sldId id="28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8AC55-4094-47BB-99C2-241131084341}" type="datetimeFigureOut">
              <a:rPr lang="ru-RU" smtClean="0"/>
              <a:pPr/>
              <a:t>10.10.2013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5A08F-FD31-4A2F-9BDF-5981CE8BB4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F5A08F-FD31-4A2F-9BDF-5981CE8BB4A1}"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F5A08F-FD31-4A2F-9BDF-5981CE8BB4A1}"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10.10.2013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10.10.2013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10.10.2013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10.10.2013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slide" Target="slide2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Земля –планета Солнечной системы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a:hlinkClick r:id="rId3"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8067" name="Picture 3" descr="40-41">
            <a:hlinkClick r:id="rId3" action="ppaction://hlinksldjump"/>
          </p:cNvPr>
          <p:cNvPicPr>
            <a:picLocks noChangeAspect="1" noChangeArrowheads="1"/>
          </p:cNvPicPr>
          <p:nvPr/>
        </p:nvPicPr>
        <p:blipFill>
          <a:blip r:embed="rId4" cstate="print"/>
          <a:srcRect/>
          <a:stretch>
            <a:fillRect/>
          </a:stretch>
        </p:blipFill>
        <p:spPr bwMode="auto">
          <a:xfrm>
            <a:off x="0" y="404813"/>
            <a:ext cx="9144000" cy="5881687"/>
          </a:xfrm>
          <a:prstGeom prst="rect">
            <a:avLst/>
          </a:prstGeom>
          <a:noFill/>
        </p:spPr>
      </p:pic>
      <p:sp>
        <p:nvSpPr>
          <p:cNvPr id="728068" name="Rectangle 4"/>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28071" name="Picture 7" descr="Египет"/>
          <p:cNvPicPr>
            <a:picLocks noChangeAspect="1" noChangeArrowheads="1"/>
          </p:cNvPicPr>
          <p:nvPr/>
        </p:nvPicPr>
        <p:blipFill>
          <a:blip r:embed="rId5" cstate="print"/>
          <a:srcRect/>
          <a:stretch>
            <a:fillRect/>
          </a:stretch>
        </p:blipFill>
        <p:spPr bwMode="auto">
          <a:xfrm>
            <a:off x="1692275" y="476250"/>
            <a:ext cx="6192838" cy="5907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7043"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7044" name="Rectangle 4">
            <a:hlinkClick r:id="" action="ppaction://noaction"/>
          </p:cNvPr>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27047" name="Picture 7" descr="представл др китая">
            <a:hlinkClick r:id="rId4" action="ppaction://hlinksldjump"/>
          </p:cNvPr>
          <p:cNvPicPr>
            <a:picLocks noChangeAspect="1" noChangeArrowheads="1"/>
          </p:cNvPicPr>
          <p:nvPr/>
        </p:nvPicPr>
        <p:blipFill>
          <a:blip r:embed="rId5" cstate="print"/>
          <a:srcRect/>
          <a:stretch>
            <a:fillRect/>
          </a:stretch>
        </p:blipFill>
        <p:spPr bwMode="auto">
          <a:xfrm>
            <a:off x="2195513" y="692150"/>
            <a:ext cx="5013325" cy="54832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6019"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6020" name="Rectangle 4">
            <a:hlinkClick r:id="rId4" action="ppaction://hlinksldjump"/>
          </p:cNvPr>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26023" name="Picture 7" descr="антиподы">
            <a:hlinkClick r:id="" action="ppaction://noaction"/>
          </p:cNvPr>
          <p:cNvPicPr>
            <a:picLocks noChangeAspect="1" noChangeArrowheads="1"/>
          </p:cNvPicPr>
          <p:nvPr/>
        </p:nvPicPr>
        <p:blipFill>
          <a:blip r:embed="rId5"/>
          <a:srcRect/>
          <a:stretch>
            <a:fillRect/>
          </a:stretch>
        </p:blipFill>
        <p:spPr bwMode="auto">
          <a:xfrm>
            <a:off x="1908175" y="260350"/>
            <a:ext cx="5813425" cy="6337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3971"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3972" name="Rectangle 4">
            <a:hlinkClick r:id="rId4" action="ppaction://hlinksldjump"/>
          </p:cNvPr>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23975" name="Picture 7" descr="Аристотель">
            <a:hlinkClick r:id="" action="ppaction://noaction"/>
          </p:cNvPr>
          <p:cNvPicPr>
            <a:picLocks noChangeAspect="1" noChangeArrowheads="1"/>
          </p:cNvPicPr>
          <p:nvPr/>
        </p:nvPicPr>
        <p:blipFill>
          <a:blip r:embed="rId5"/>
          <a:srcRect/>
          <a:stretch>
            <a:fillRect/>
          </a:stretch>
        </p:blipFill>
        <p:spPr bwMode="auto">
          <a:xfrm>
            <a:off x="2339975" y="836613"/>
            <a:ext cx="4586288" cy="50847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2947"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2948" name="AutoShape 4">
            <a:hlinkClick r:id="rId4" action="ppaction://hlinksldjump"/>
          </p:cNvPr>
          <p:cNvSpPr>
            <a:spLocks noChangeArrowheads="1"/>
          </p:cNvSpPr>
          <p:nvPr/>
        </p:nvSpPr>
        <p:spPr bwMode="auto">
          <a:xfrm>
            <a:off x="1609725" y="2159000"/>
            <a:ext cx="5969000" cy="2597150"/>
          </a:xfrm>
          <a:prstGeom prst="roundRect">
            <a:avLst>
              <a:gd name="adj" fmla="val 8361"/>
            </a:avLst>
          </a:prstGeom>
          <a:solidFill>
            <a:schemeClr val="bg1"/>
          </a:solidFill>
          <a:ln w="9525">
            <a:solidFill>
              <a:schemeClr val="tx1"/>
            </a:solidFill>
            <a:round/>
            <a:headEnd/>
            <a:tailEnd/>
          </a:ln>
          <a:effectLst>
            <a:outerShdw dist="152928" dir="13298012" algn="ctr" rotWithShape="0">
              <a:schemeClr val="bg2">
                <a:alpha val="50000"/>
              </a:schemeClr>
            </a:outerShdw>
          </a:effectLst>
        </p:spPr>
        <p:txBody>
          <a:bodyPr anchor="ctr" anchorCtr="1">
            <a:spAutoFit/>
          </a:bodyPr>
          <a:lstStyle/>
          <a:p>
            <a:pPr marL="715963" lvl="1" indent="-173038" algn="just" defTabSz="180975"/>
            <a:r>
              <a:rPr lang="ru-RU" sz="1200" b="1"/>
              <a:t>Аристотель (384-322 гг. до н. э.)</a:t>
            </a:r>
          </a:p>
          <a:p>
            <a:pPr marL="715963" lvl="1" indent="-173038" algn="just" defTabSz="180975"/>
            <a:endParaRPr lang="ru-RU" sz="1200" b="1"/>
          </a:p>
          <a:p>
            <a:pPr indent="266700" algn="just" defTabSz="180975"/>
            <a:r>
              <a:rPr lang="ru-RU" sz="1200"/>
              <a:t>       Аристотель (384-322 гг. до н.э.), древнегреческий философ и педагог, родился в Стагире в 384 г. или 383 г. до н.э., умер в Халкиде в 322 г. до н.э. Почти двадцать лет Аристотель учился в Академии Платона и, по-видимому, какое-то время там преподавал. Покинув Академию, Аристотель стал воспитателем Александра Македонского. Аристотель внес существенный вклад в античную систему образования. Он задумал и организовал широкомасштабные естественнонаучные изыскания, которые финансировал Александр. В 340 г. до н. э. в книге «О небе» Аристотель привел доказательства шарообразности Земли. Эти исследования привели ко многим фундаментальным открытиям, однако величайшие достижения Аристотеля относятся к области философии.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19875"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19876" name="Rectangle 4"/>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19879" name="Picture 7" descr="округлая форма линии горизонта"/>
          <p:cNvPicPr>
            <a:picLocks noChangeAspect="1" noChangeArrowheads="1"/>
          </p:cNvPicPr>
          <p:nvPr/>
        </p:nvPicPr>
        <p:blipFill>
          <a:blip r:embed="rId4"/>
          <a:srcRect/>
          <a:stretch>
            <a:fillRect/>
          </a:stretch>
        </p:blipFill>
        <p:spPr bwMode="auto">
          <a:xfrm>
            <a:off x="2339975" y="981075"/>
            <a:ext cx="4318000" cy="48244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1923"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1924" name="Rectangle 4"/>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21927" name="Picture 7" descr="изменение горизонта при подъеме"/>
          <p:cNvPicPr>
            <a:picLocks noChangeAspect="1" noChangeArrowheads="1"/>
          </p:cNvPicPr>
          <p:nvPr/>
        </p:nvPicPr>
        <p:blipFill>
          <a:blip r:embed="rId4" cstate="print"/>
          <a:srcRect/>
          <a:stretch>
            <a:fillRect/>
          </a:stretch>
        </p:blipFill>
        <p:spPr bwMode="auto">
          <a:xfrm>
            <a:off x="1547813" y="2133600"/>
            <a:ext cx="5992812" cy="2511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0899"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0900" name="Rectangle 4">
            <a:hlinkClick r:id="" action="ppaction://noaction"/>
          </p:cNvPr>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20903" name="Picture 7" descr="округлая тень земли на поверхности луны">
            <a:hlinkClick r:id="" action="ppaction://noaction"/>
          </p:cNvPr>
          <p:cNvPicPr>
            <a:picLocks noChangeAspect="1" noChangeArrowheads="1"/>
          </p:cNvPicPr>
          <p:nvPr/>
        </p:nvPicPr>
        <p:blipFill>
          <a:blip r:embed="rId4" cstate="print"/>
          <a:srcRect/>
          <a:stretch>
            <a:fillRect/>
          </a:stretch>
        </p:blipFill>
        <p:spPr bwMode="auto">
          <a:xfrm>
            <a:off x="1619250" y="1484313"/>
            <a:ext cx="5918200" cy="39560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92227"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92228" name="AutoShape 4">
            <a:hlinkClick r:id="rId4" action="ppaction://hlinksldjump"/>
          </p:cNvPr>
          <p:cNvSpPr>
            <a:spLocks noChangeArrowheads="1"/>
          </p:cNvSpPr>
          <p:nvPr/>
        </p:nvSpPr>
        <p:spPr bwMode="auto">
          <a:xfrm>
            <a:off x="2571736" y="1341438"/>
            <a:ext cx="5672153" cy="1258372"/>
          </a:xfrm>
          <a:prstGeom prst="roundRect">
            <a:avLst>
              <a:gd name="adj" fmla="val 8361"/>
            </a:avLst>
          </a:prstGeom>
          <a:solidFill>
            <a:schemeClr val="bg1"/>
          </a:solidFill>
          <a:ln w="9525">
            <a:solidFill>
              <a:schemeClr val="tx1"/>
            </a:solidFill>
            <a:round/>
            <a:headEnd/>
            <a:tailEnd/>
          </a:ln>
          <a:effectLst>
            <a:outerShdw dist="197566" dir="13500000" algn="ctr" rotWithShape="0">
              <a:schemeClr val="bg2">
                <a:alpha val="50000"/>
              </a:schemeClr>
            </a:outerShdw>
          </a:effectLst>
        </p:spPr>
        <p:txBody>
          <a:bodyPr wrap="square" anchor="ctr" anchorCtr="1">
            <a:spAutoFit/>
          </a:bodyPr>
          <a:lstStyle/>
          <a:p>
            <a:pPr algn="ctr">
              <a:tabLst>
                <a:tab pos="812800" algn="l"/>
              </a:tabLst>
            </a:pPr>
            <a:r>
              <a:rPr lang="ru-RU" sz="2400" b="1" dirty="0"/>
              <a:t>Шарообразность нашей планеты была окончательно доказана наблюдениями из Космоса</a:t>
            </a:r>
            <a:r>
              <a:rPr lang="en-US" sz="2400" b="1" dirty="0"/>
              <a:t>.</a:t>
            </a:r>
            <a:endParaRPr lang="ru-RU" sz="24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04515"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04516" name="Rectangle 4">
            <a:hlinkClick r:id="rId4" action="ppaction://hlinksldjump"/>
          </p:cNvPr>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04519" name="Picture 7" descr="Ю"/>
          <p:cNvPicPr>
            <a:picLocks noChangeAspect="1" noChangeArrowheads="1"/>
          </p:cNvPicPr>
          <p:nvPr/>
        </p:nvPicPr>
        <p:blipFill>
          <a:blip r:embed="rId5"/>
          <a:srcRect/>
          <a:stretch>
            <a:fillRect/>
          </a:stretch>
        </p:blipFill>
        <p:spPr bwMode="auto">
          <a:xfrm>
            <a:off x="2843213" y="836613"/>
            <a:ext cx="3549650" cy="5006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sp>
        <p:nvSpPr>
          <p:cNvPr id="766981" name="Rectangle 5"/>
          <p:cNvSpPr>
            <a:spLocks noChangeArrowheads="1"/>
          </p:cNvSpPr>
          <p:nvPr/>
        </p:nvSpPr>
        <p:spPr bwMode="auto">
          <a:xfrm>
            <a:off x="1257300" y="522288"/>
            <a:ext cx="2286000" cy="0"/>
          </a:xfrm>
          <a:prstGeom prst="rect">
            <a:avLst/>
          </a:prstGeom>
          <a:noFill/>
          <a:ln w="9525">
            <a:noFill/>
            <a:miter lim="800000"/>
            <a:headEnd/>
            <a:tailEnd/>
          </a:ln>
          <a:effectLst/>
        </p:spPr>
        <p:txBody>
          <a:bodyPr wrap="none">
            <a:spAutoFit/>
          </a:bodyPr>
          <a:lstStyle/>
          <a:p>
            <a:endParaRPr lang="ru-RU"/>
          </a:p>
        </p:txBody>
      </p:sp>
      <p:sp>
        <p:nvSpPr>
          <p:cNvPr id="766982" name="Rectangle 6"/>
          <p:cNvSpPr>
            <a:spLocks noChangeArrowheads="1"/>
          </p:cNvSpPr>
          <p:nvPr/>
        </p:nvSpPr>
        <p:spPr bwMode="auto">
          <a:xfrm>
            <a:off x="1257300" y="522288"/>
            <a:ext cx="2286000" cy="0"/>
          </a:xfrm>
          <a:prstGeom prst="rect">
            <a:avLst/>
          </a:prstGeom>
          <a:noFill/>
          <a:ln w="9525">
            <a:noFill/>
            <a:miter lim="800000"/>
            <a:headEnd/>
            <a:tailEnd/>
          </a:ln>
          <a:effectLst/>
        </p:spPr>
        <p:txBody>
          <a:bodyPr wrap="none">
            <a:spAutoFit/>
          </a:bodyPr>
          <a:lstStyle/>
          <a:p>
            <a:endParaRPr lang="ru-RU"/>
          </a:p>
        </p:txBody>
      </p:sp>
      <p:sp>
        <p:nvSpPr>
          <p:cNvPr id="766983" name="Rectangle 7"/>
          <p:cNvSpPr>
            <a:spLocks noChangeArrowheads="1"/>
          </p:cNvSpPr>
          <p:nvPr/>
        </p:nvSpPr>
        <p:spPr bwMode="auto">
          <a:xfrm>
            <a:off x="1257300" y="522288"/>
            <a:ext cx="2286000" cy="0"/>
          </a:xfrm>
          <a:prstGeom prst="rect">
            <a:avLst/>
          </a:prstGeom>
          <a:noFill/>
          <a:ln w="9525">
            <a:noFill/>
            <a:miter lim="800000"/>
            <a:headEnd/>
            <a:tailEnd/>
          </a:ln>
          <a:effectLst/>
        </p:spPr>
        <p:txBody>
          <a:bodyPr wrap="none">
            <a:spAutoFit/>
          </a:bodyPr>
          <a:lstStyle/>
          <a:p>
            <a:endParaRPr lang="ru-RU"/>
          </a:p>
        </p:txBody>
      </p:sp>
      <p:sp>
        <p:nvSpPr>
          <p:cNvPr id="766984" name="Rectangle 8"/>
          <p:cNvSpPr>
            <a:spLocks noChangeArrowheads="1"/>
          </p:cNvSpPr>
          <p:nvPr/>
        </p:nvSpPr>
        <p:spPr bwMode="auto">
          <a:xfrm>
            <a:off x="1257300" y="522288"/>
            <a:ext cx="2286000" cy="0"/>
          </a:xfrm>
          <a:prstGeom prst="rect">
            <a:avLst/>
          </a:prstGeom>
          <a:noFill/>
          <a:ln w="9525">
            <a:noFill/>
            <a:miter lim="800000"/>
            <a:headEnd/>
            <a:tailEnd/>
          </a:ln>
          <a:effectLst/>
        </p:spPr>
        <p:txBody>
          <a:bodyPr wrap="none">
            <a:spAutoFit/>
          </a:bodyPr>
          <a:lstStyle/>
          <a:p>
            <a:endParaRPr lang="ru-RU"/>
          </a:p>
        </p:txBody>
      </p:sp>
      <p:sp>
        <p:nvSpPr>
          <p:cNvPr id="766985" name="Rectangle 9"/>
          <p:cNvSpPr>
            <a:spLocks noChangeArrowheads="1"/>
          </p:cNvSpPr>
          <p:nvPr/>
        </p:nvSpPr>
        <p:spPr bwMode="auto">
          <a:xfrm>
            <a:off x="1257300" y="522288"/>
            <a:ext cx="2286000" cy="0"/>
          </a:xfrm>
          <a:prstGeom prst="rect">
            <a:avLst/>
          </a:prstGeom>
          <a:noFill/>
          <a:ln w="9525">
            <a:noFill/>
            <a:miter lim="800000"/>
            <a:headEnd/>
            <a:tailEnd/>
          </a:ln>
          <a:effectLst/>
        </p:spPr>
        <p:txBody>
          <a:bodyPr wrap="none">
            <a:spAutoFit/>
          </a:bodyPr>
          <a:lstStyle/>
          <a:p>
            <a:endParaRPr lang="ru-RU"/>
          </a:p>
        </p:txBody>
      </p:sp>
      <p:graphicFrame>
        <p:nvGraphicFramePr>
          <p:cNvPr id="767077" name="Group 101"/>
          <p:cNvGraphicFramePr>
            <a:graphicFrameLocks noGrp="1"/>
          </p:cNvGraphicFramePr>
          <p:nvPr/>
        </p:nvGraphicFramePr>
        <p:xfrm>
          <a:off x="1692275" y="1052513"/>
          <a:ext cx="5761038" cy="2682875"/>
        </p:xfrm>
        <a:graphic>
          <a:graphicData uri="http://schemas.openxmlformats.org/drawingml/2006/table">
            <a:tbl>
              <a:tblPr/>
              <a:tblGrid>
                <a:gridCol w="3040063"/>
                <a:gridCol w="2720975"/>
              </a:tblGrid>
              <a:tr h="4572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Массы сфер Земли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Земли (10</a:t>
                      </a:r>
                      <a:r>
                        <a:rPr kumimoji="0" lang="ru-RU" sz="1200" b="1" i="0" u="none" strike="noStrike" cap="none" normalizeH="0" baseline="30000" smtClean="0">
                          <a:ln>
                            <a:noFill/>
                          </a:ln>
                          <a:solidFill>
                            <a:schemeClr val="tx1"/>
                          </a:solidFill>
                          <a:effectLst/>
                          <a:latin typeface="Times New Roman" pitchFamily="18" charset="0"/>
                          <a:cs typeface="Times New Roman" pitchFamily="18" charset="0"/>
                        </a:rPr>
                        <a:t>24</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кг)</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5,976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литосферы (кг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200" b="1" i="0" u="none" strike="noStrike" cap="none" normalizeH="0" baseline="30000" smtClean="0">
                          <a:ln>
                            <a:noFill/>
                          </a:ln>
                          <a:solidFill>
                            <a:srgbClr val="000000"/>
                          </a:solidFill>
                          <a:effectLst/>
                          <a:latin typeface="Times New Roman" pitchFamily="18" charset="0"/>
                          <a:cs typeface="Times New Roman" pitchFamily="18" charset="0"/>
                        </a:rPr>
                        <a:t>22</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гидросферы (кг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ru-RU" sz="1200" b="1" i="0" u="none" strike="noStrike" cap="none" normalizeH="0" baseline="30000" smtClean="0">
                          <a:ln>
                            <a:noFill/>
                          </a:ln>
                          <a:solidFill>
                            <a:schemeClr val="tx1"/>
                          </a:solidFill>
                          <a:effectLst/>
                          <a:latin typeface="Times New Roman" pitchFamily="18" charset="0"/>
                          <a:cs typeface="Times New Roman" pitchFamily="18" charset="0"/>
                        </a:rPr>
                        <a:t>21</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1,45</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атмосферы (кг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ru-RU" sz="1200" b="1" i="0" u="none" strike="noStrike" cap="none" normalizeH="0" baseline="30000" smtClean="0">
                          <a:ln>
                            <a:noFill/>
                          </a:ln>
                          <a:solidFill>
                            <a:schemeClr val="tx1"/>
                          </a:solidFill>
                          <a:effectLst/>
                          <a:latin typeface="Times New Roman" pitchFamily="18" charset="0"/>
                          <a:cs typeface="Times New Roman" pitchFamily="18" charset="0"/>
                        </a:rPr>
                        <a:t>18</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Масса биосферы (кг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10</a:t>
                      </a:r>
                      <a:r>
                        <a:rPr kumimoji="0" lang="ru-RU" sz="1200" b="1" i="0" u="none" strike="noStrike" cap="none" normalizeH="0" baseline="30000" smtClean="0">
                          <a:ln>
                            <a:noFill/>
                          </a:ln>
                          <a:solidFill>
                            <a:schemeClr val="tx1"/>
                          </a:solidFill>
                          <a:effectLst/>
                          <a:latin typeface="Times New Roman" pitchFamily="18" charset="0"/>
                          <a:cs typeface="Times New Roman" pitchFamily="18" charset="0"/>
                        </a:rPr>
                        <a:t>21</a:t>
                      </a: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03491"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03492" name="AutoShape 4">
            <a:hlinkClick r:id="rId4" action="ppaction://hlinksldjump"/>
          </p:cNvPr>
          <p:cNvSpPr>
            <a:spLocks noChangeArrowheads="1"/>
          </p:cNvSpPr>
          <p:nvPr/>
        </p:nvSpPr>
        <p:spPr bwMode="auto">
          <a:xfrm>
            <a:off x="2287588" y="1866900"/>
            <a:ext cx="5083175" cy="3173413"/>
          </a:xfrm>
          <a:prstGeom prst="roundRect">
            <a:avLst>
              <a:gd name="adj" fmla="val 8361"/>
            </a:avLst>
          </a:prstGeom>
          <a:solidFill>
            <a:schemeClr val="bg1"/>
          </a:solidFill>
          <a:ln w="9525">
            <a:solidFill>
              <a:schemeClr val="tx1"/>
            </a:solidFill>
            <a:round/>
            <a:headEnd/>
            <a:tailEnd/>
          </a:ln>
          <a:effectLst>
            <a:outerShdw dist="152928" dir="13298012" algn="ctr" rotWithShape="0">
              <a:schemeClr val="bg2">
                <a:alpha val="50000"/>
              </a:schemeClr>
            </a:outerShdw>
          </a:effectLst>
        </p:spPr>
        <p:txBody>
          <a:bodyPr anchor="ctr" anchorCtr="1">
            <a:spAutoFit/>
          </a:bodyPr>
          <a:lstStyle/>
          <a:p>
            <a:pPr indent="266700" algn="just" defTabSz="180975"/>
            <a:r>
              <a:rPr lang="ru-RU" sz="1200" b="1"/>
              <a:t>Юрий Гагарин (1934 </a:t>
            </a:r>
            <a:r>
              <a:rPr lang="en-US" sz="1200" b="1"/>
              <a:t>-</a:t>
            </a:r>
            <a:r>
              <a:rPr lang="ru-RU" sz="1200" b="1"/>
              <a:t> 1968 гг.)</a:t>
            </a:r>
          </a:p>
          <a:p>
            <a:pPr indent="266700" algn="just" defTabSz="180975"/>
            <a:endParaRPr lang="ru-RU" sz="1200" b="1"/>
          </a:p>
          <a:p>
            <a:pPr indent="266700" algn="just" defTabSz="180975"/>
            <a:r>
              <a:rPr lang="ru-RU" sz="1200"/>
              <a:t>Юрий Алексеевич Гагарин родился 9 марта 1934 г. в городе Гжатске Смоленской области. Закончив школу, Юрий 30 сентября 1949 года поступил в Люберецкое ремесленное училище, которое окончил в июне по специальности формовщик-литейщик. В августе поступил в Саратовский индустриальный техникум. С 1954 года (25 октября) начал заниматься в Саратовском аэроклубе. В 1955 г. с отличием окончил Саратовский индустриальный техникум, а 10 октября того же года – Саратовский аэроклуб. </a:t>
            </a:r>
          </a:p>
          <a:p>
            <a:pPr indent="266700" algn="just" defTabSz="180975"/>
            <a:r>
              <a:rPr lang="ru-RU" sz="1200"/>
              <a:t>12 апреля 1961 года выполнил первый в мире космический полет на корабле-спутнике «Восток»: облетел земной шар за 1 час 48 минут и благополучно вернулся на Землю. </a:t>
            </a:r>
          </a:p>
          <a:p>
            <a:pPr indent="266700" algn="just" defTabSz="180975"/>
            <a:r>
              <a:rPr lang="ru-RU" sz="1200"/>
              <a:t>27 марта 1968 года погиб при выполнении тренировочного полета на самолете. Похоронен на Красной площади в Москве.</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00419"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00420" name="Rectangle 4"/>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00421" name="Picture 5" descr="земля 1"/>
          <p:cNvPicPr>
            <a:picLocks noChangeAspect="1" noChangeArrowheads="1"/>
          </p:cNvPicPr>
          <p:nvPr/>
        </p:nvPicPr>
        <p:blipFill>
          <a:blip r:embed="rId4"/>
          <a:srcRect/>
          <a:stretch>
            <a:fillRect/>
          </a:stretch>
        </p:blipFill>
        <p:spPr bwMode="auto">
          <a:xfrm>
            <a:off x="1979613" y="836613"/>
            <a:ext cx="5216525" cy="4956175"/>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01443"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01444" name="Rectangle 4"/>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01445" name="Picture 5" descr="земля 2"/>
          <p:cNvPicPr>
            <a:picLocks noChangeAspect="1" noChangeArrowheads="1"/>
          </p:cNvPicPr>
          <p:nvPr/>
        </p:nvPicPr>
        <p:blipFill>
          <a:blip r:embed="rId4"/>
          <a:srcRect/>
          <a:stretch>
            <a:fillRect/>
          </a:stretch>
        </p:blipFill>
        <p:spPr bwMode="auto">
          <a:xfrm>
            <a:off x="1547813" y="1052513"/>
            <a:ext cx="6000750" cy="4500562"/>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83011"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83012" name="AutoShape 4">
            <a:hlinkClick r:id="rId4" action="ppaction://hlinksldjump"/>
          </p:cNvPr>
          <p:cNvSpPr>
            <a:spLocks noChangeArrowheads="1"/>
          </p:cNvSpPr>
          <p:nvPr/>
        </p:nvSpPr>
        <p:spPr bwMode="auto">
          <a:xfrm>
            <a:off x="179388" y="3573463"/>
            <a:ext cx="8496300" cy="863600"/>
          </a:xfrm>
          <a:prstGeom prst="foldedCorner">
            <a:avLst>
              <a:gd name="adj" fmla="val 0"/>
            </a:avLst>
          </a:prstGeom>
          <a:gradFill rotWithShape="1">
            <a:gsLst>
              <a:gs pos="0">
                <a:srgbClr val="9966FF"/>
              </a:gs>
              <a:gs pos="50000">
                <a:srgbClr val="FFFFCC"/>
              </a:gs>
              <a:gs pos="100000">
                <a:srgbClr val="9966FF"/>
              </a:gs>
            </a:gsLst>
            <a:lin ang="2700000" scaled="1"/>
          </a:gradFill>
          <a:ln w="3175">
            <a:solidFill>
              <a:srgbClr val="333333"/>
            </a:solidFill>
            <a:round/>
            <a:headEnd/>
            <a:tailEnd/>
          </a:ln>
          <a:effectLst>
            <a:outerShdw dist="89803" dir="2700000" algn="ctr" rotWithShape="0">
              <a:srgbClr val="333333">
                <a:alpha val="50000"/>
              </a:srgbClr>
            </a:outerShdw>
          </a:effectLst>
        </p:spPr>
        <p:txBody>
          <a:bodyPr wrap="none" anchor="ctr"/>
          <a:lstStyle/>
          <a:p>
            <a:endParaRPr lang="ru-RU"/>
          </a:p>
        </p:txBody>
      </p:sp>
      <p:sp>
        <p:nvSpPr>
          <p:cNvPr id="683013" name="Text Box 5">
            <a:hlinkClick r:id="rId4" action="ppaction://hlinksldjump"/>
          </p:cNvPr>
          <p:cNvSpPr txBox="1">
            <a:spLocks noChangeArrowheads="1"/>
          </p:cNvSpPr>
          <p:nvPr/>
        </p:nvSpPr>
        <p:spPr bwMode="auto">
          <a:xfrm>
            <a:off x="250825" y="3644900"/>
            <a:ext cx="8424863" cy="641350"/>
          </a:xfrm>
          <a:prstGeom prst="rect">
            <a:avLst/>
          </a:prstGeom>
          <a:noFill/>
          <a:ln w="9525" algn="ctr">
            <a:noFill/>
            <a:miter lim="800000"/>
            <a:headEnd/>
            <a:tailEnd/>
          </a:ln>
          <a:effectLst/>
        </p:spPr>
        <p:txBody>
          <a:bodyPr>
            <a:spAutoFit/>
          </a:bodyPr>
          <a:lstStyle/>
          <a:p>
            <a:pPr marL="895350" indent="-895350" algn="just"/>
            <a:r>
              <a:rPr lang="ru-RU" dirty="0"/>
              <a:t> </a:t>
            </a:r>
            <a:r>
              <a:rPr lang="ru-RU" b="1" i="1" u="sng" dirty="0"/>
              <a:t>Земной эллипсоид</a:t>
            </a:r>
            <a:r>
              <a:rPr lang="ru-RU" dirty="0"/>
              <a:t> – </a:t>
            </a:r>
            <a:r>
              <a:rPr lang="ru-RU" dirty="0" err="1"/>
              <a:t>эллипсоид</a:t>
            </a:r>
            <a:r>
              <a:rPr lang="ru-RU" dirty="0"/>
              <a:t> вращения, геометрическая фигура наиболее близко отражающая форму Земли.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89155"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89156" name="AutoShape 4">
            <a:hlinkClick r:id="rId4" action="ppaction://hlinksldjump"/>
          </p:cNvPr>
          <p:cNvSpPr>
            <a:spLocks noChangeArrowheads="1"/>
          </p:cNvSpPr>
          <p:nvPr/>
        </p:nvSpPr>
        <p:spPr bwMode="auto">
          <a:xfrm>
            <a:off x="179388" y="3573463"/>
            <a:ext cx="8496300" cy="2087562"/>
          </a:xfrm>
          <a:prstGeom prst="foldedCorner">
            <a:avLst>
              <a:gd name="adj" fmla="val 0"/>
            </a:avLst>
          </a:prstGeom>
          <a:gradFill rotWithShape="1">
            <a:gsLst>
              <a:gs pos="0">
                <a:srgbClr val="9966FF"/>
              </a:gs>
              <a:gs pos="50000">
                <a:srgbClr val="FFFFCC"/>
              </a:gs>
              <a:gs pos="100000">
                <a:srgbClr val="9966FF"/>
              </a:gs>
            </a:gsLst>
            <a:lin ang="2700000" scaled="1"/>
          </a:gradFill>
          <a:ln w="3175">
            <a:solidFill>
              <a:srgbClr val="333333"/>
            </a:solidFill>
            <a:round/>
            <a:headEnd/>
            <a:tailEnd/>
          </a:ln>
          <a:effectLst>
            <a:outerShdw dist="89803" dir="2700000" algn="ctr" rotWithShape="0">
              <a:srgbClr val="333333">
                <a:alpha val="50000"/>
              </a:srgbClr>
            </a:outerShdw>
          </a:effectLst>
        </p:spPr>
        <p:txBody>
          <a:bodyPr wrap="none" anchor="ctr"/>
          <a:lstStyle/>
          <a:p>
            <a:endParaRPr lang="ru-RU"/>
          </a:p>
        </p:txBody>
      </p:sp>
      <p:sp>
        <p:nvSpPr>
          <p:cNvPr id="689157" name="Text Box 5">
            <a:hlinkClick r:id="rId4" action="ppaction://hlinksldjump"/>
          </p:cNvPr>
          <p:cNvSpPr txBox="1">
            <a:spLocks noChangeArrowheads="1"/>
          </p:cNvSpPr>
          <p:nvPr/>
        </p:nvSpPr>
        <p:spPr bwMode="auto">
          <a:xfrm>
            <a:off x="250825" y="3644900"/>
            <a:ext cx="8424863" cy="2014538"/>
          </a:xfrm>
          <a:prstGeom prst="rect">
            <a:avLst/>
          </a:prstGeom>
          <a:noFill/>
          <a:ln w="9525" algn="ctr">
            <a:noFill/>
            <a:miter lim="800000"/>
            <a:headEnd/>
            <a:tailEnd/>
          </a:ln>
          <a:effectLst/>
        </p:spPr>
        <p:txBody>
          <a:bodyPr>
            <a:spAutoFit/>
          </a:bodyPr>
          <a:lstStyle/>
          <a:p>
            <a:pPr marL="895350" indent="-895350" algn="just"/>
            <a:r>
              <a:rPr lang="ru-RU" b="1" i="1" u="sng" dirty="0"/>
              <a:t>Геоид</a:t>
            </a:r>
            <a:r>
              <a:rPr lang="ru-RU" dirty="0"/>
              <a:t> (</a:t>
            </a:r>
            <a:r>
              <a:rPr lang="ru-RU" i="1" dirty="0"/>
              <a:t>греч.</a:t>
            </a:r>
            <a:r>
              <a:rPr lang="ru-RU" dirty="0"/>
              <a:t> </a:t>
            </a:r>
            <a:r>
              <a:rPr lang="ru-RU" dirty="0" err="1"/>
              <a:t>geoeides</a:t>
            </a:r>
            <a:r>
              <a:rPr lang="ru-RU" dirty="0"/>
              <a:t>, от </a:t>
            </a:r>
            <a:r>
              <a:rPr lang="ru-RU" dirty="0" err="1"/>
              <a:t>ge</a:t>
            </a:r>
            <a:r>
              <a:rPr lang="ru-RU" dirty="0"/>
              <a:t> - Земля и </a:t>
            </a:r>
            <a:r>
              <a:rPr lang="ru-RU" dirty="0" err="1"/>
              <a:t>eidos</a:t>
            </a:r>
            <a:r>
              <a:rPr lang="ru-RU" dirty="0"/>
              <a:t> – вид) – форма Земли. Поверхность геоида отличается от физической поверхности Земли, на которой резко выражены горы и океанические впадины, тем, что она сглажена средним уровнем океана, а горы как бы «срезаны» ею. Средний уровень океана – это воображаемая поверхность океанов и открытых морей, мысленно продолженная под горами и возвышенностями.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90179"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90180" name="Rectangle 4">
            <a:hlinkClick r:id="rId4" action="ppaction://hlinksldjump"/>
          </p:cNvPr>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690183" name="Picture 7" descr="геоид земли">
            <a:hlinkClick r:id="" action="ppaction://noaction"/>
          </p:cNvPr>
          <p:cNvPicPr>
            <a:picLocks noChangeAspect="1" noChangeArrowheads="1"/>
          </p:cNvPicPr>
          <p:nvPr/>
        </p:nvPicPr>
        <p:blipFill>
          <a:blip r:embed="rId5"/>
          <a:srcRect/>
          <a:stretch>
            <a:fillRect/>
          </a:stretch>
        </p:blipFill>
        <p:spPr bwMode="auto">
          <a:xfrm>
            <a:off x="1692275" y="188913"/>
            <a:ext cx="6115050" cy="64960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91203"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91204" name="Rectangle 4">
            <a:hlinkClick r:id="rId4" action="ppaction://hlinksldjump"/>
          </p:cNvPr>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691205" name="Picture 5" descr="Соотношение эллипсоида геоида и физ поверхности Земли">
            <a:hlinkClick r:id="rId4" action="ppaction://hlinksldjump"/>
          </p:cNvPr>
          <p:cNvPicPr>
            <a:picLocks noChangeAspect="1" noChangeArrowheads="1"/>
          </p:cNvPicPr>
          <p:nvPr/>
        </p:nvPicPr>
        <p:blipFill>
          <a:blip r:embed="rId5"/>
          <a:srcRect/>
          <a:stretch>
            <a:fillRect/>
          </a:stretch>
        </p:blipFill>
        <p:spPr bwMode="auto">
          <a:xfrm>
            <a:off x="971550" y="1628775"/>
            <a:ext cx="7526338" cy="3519488"/>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691206" name="Text Box 6"/>
          <p:cNvSpPr txBox="1">
            <a:spLocks noChangeArrowheads="1"/>
          </p:cNvSpPr>
          <p:nvPr/>
        </p:nvSpPr>
        <p:spPr bwMode="auto">
          <a:xfrm>
            <a:off x="1116013" y="2276475"/>
            <a:ext cx="72009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691207" name="Text Box 7"/>
          <p:cNvSpPr txBox="1">
            <a:spLocks noChangeArrowheads="1"/>
          </p:cNvSpPr>
          <p:nvPr/>
        </p:nvSpPr>
        <p:spPr bwMode="auto">
          <a:xfrm>
            <a:off x="1187450" y="1628775"/>
            <a:ext cx="7056438" cy="581025"/>
          </a:xfrm>
          <a:prstGeom prst="rect">
            <a:avLst/>
          </a:prstGeom>
          <a:solidFill>
            <a:schemeClr val="bg1"/>
          </a:solidFill>
          <a:ln w="9525">
            <a:noFill/>
            <a:miter lim="800000"/>
            <a:headEnd/>
            <a:tailEnd/>
          </a:ln>
          <a:effectLst/>
        </p:spPr>
        <p:txBody>
          <a:bodyPr>
            <a:spAutoFit/>
          </a:bodyPr>
          <a:lstStyle/>
          <a:p>
            <a:r>
              <a:rPr lang="ru-RU" sz="1600" b="1">
                <a:latin typeface="Bookman Old Style" pitchFamily="18" charset="0"/>
              </a:rPr>
              <a:t>Соотношение эллипсоида, геоида и физической </a:t>
            </a:r>
          </a:p>
          <a:p>
            <a:r>
              <a:rPr lang="ru-RU" sz="1600" b="1">
                <a:latin typeface="Bookman Old Style" pitchFamily="18" charset="0"/>
              </a:rPr>
              <a:t>поверхности Земли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85059"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85060" name="Rectangle 4">
            <a:hlinkClick r:id="rId4" action="ppaction://hlinksldjump"/>
          </p:cNvPr>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685062" name="Picture 6" descr="Соотношение эллипсоида геоида и физ поверхности Земли">
            <a:hlinkClick r:id="" action="ppaction://noaction"/>
          </p:cNvPr>
          <p:cNvPicPr>
            <a:picLocks noChangeAspect="1" noChangeArrowheads="1"/>
          </p:cNvPicPr>
          <p:nvPr/>
        </p:nvPicPr>
        <p:blipFill>
          <a:blip r:embed="rId5"/>
          <a:srcRect/>
          <a:stretch>
            <a:fillRect/>
          </a:stretch>
        </p:blipFill>
        <p:spPr bwMode="auto">
          <a:xfrm>
            <a:off x="1331913" y="188913"/>
            <a:ext cx="6616700" cy="64531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99395"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99396" name="Rectangle 4"/>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699399" name="Picture 7" descr="земля восточное полушарие"/>
          <p:cNvPicPr>
            <a:picLocks noChangeAspect="1" noChangeArrowheads="1"/>
          </p:cNvPicPr>
          <p:nvPr/>
        </p:nvPicPr>
        <p:blipFill>
          <a:blip r:embed="rId4" cstate="print"/>
          <a:srcRect/>
          <a:stretch>
            <a:fillRect/>
          </a:stretch>
        </p:blipFill>
        <p:spPr bwMode="auto">
          <a:xfrm>
            <a:off x="2124075" y="836613"/>
            <a:ext cx="4794250" cy="49688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694275"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694276" name="Rectangle 4">
            <a:hlinkClick r:id="rId4" action="ppaction://hlinksldjump"/>
          </p:cNvPr>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694278" name="Picture 6" descr="земля западное полушарие">
            <a:hlinkClick r:id="" action="ppaction://noaction"/>
          </p:cNvPr>
          <p:cNvPicPr>
            <a:picLocks noChangeAspect="1" noChangeArrowheads="1"/>
          </p:cNvPicPr>
          <p:nvPr/>
        </p:nvPicPr>
        <p:blipFill>
          <a:blip r:embed="rId5" cstate="print"/>
          <a:srcRect/>
          <a:stretch>
            <a:fillRect/>
          </a:stretch>
        </p:blipFill>
        <p:spPr bwMode="auto">
          <a:xfrm>
            <a:off x="2051050" y="836613"/>
            <a:ext cx="4994275" cy="5064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hlinkClick r:id="rId3"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38307" name="Picture 3" descr="40-41">
            <a:hlinkClick r:id="rId3" action="ppaction://hlinksldjump"/>
          </p:cNvPr>
          <p:cNvPicPr>
            <a:picLocks noChangeAspect="1" noChangeArrowheads="1"/>
          </p:cNvPicPr>
          <p:nvPr/>
        </p:nvPicPr>
        <p:blipFill>
          <a:blip r:embed="rId4" cstate="print"/>
          <a:srcRect/>
          <a:stretch>
            <a:fillRect/>
          </a:stretch>
        </p:blipFill>
        <p:spPr bwMode="auto">
          <a:xfrm>
            <a:off x="0" y="404813"/>
            <a:ext cx="9144000" cy="5881687"/>
          </a:xfrm>
          <a:prstGeom prst="rect">
            <a:avLst/>
          </a:prstGeom>
          <a:noFill/>
        </p:spPr>
      </p:pic>
      <p:sp>
        <p:nvSpPr>
          <p:cNvPr id="738308" name="Rectangle 4">
            <a:hlinkClick r:id="rId5" action="ppaction://hlinksldjump"/>
          </p:cNvPr>
          <p:cNvSpPr>
            <a:spLocks noChangeArrowheads="1"/>
          </p:cNvSpPr>
          <p:nvPr/>
        </p:nvSpPr>
        <p:spPr bwMode="auto">
          <a:xfrm>
            <a:off x="1331913" y="620713"/>
            <a:ext cx="6480175" cy="5472112"/>
          </a:xfrm>
          <a:prstGeom prst="rect">
            <a:avLst/>
          </a:prstGeom>
          <a:gradFill rotWithShape="0">
            <a:gsLst>
              <a:gs pos="0">
                <a:srgbClr val="FFFFCC"/>
              </a:gs>
              <a:gs pos="50000">
                <a:srgbClr val="FFFFE7"/>
              </a:gs>
              <a:gs pos="100000">
                <a:srgbClr val="FFFFCC"/>
              </a:gs>
            </a:gsLst>
            <a:lin ang="2700000" scaled="1"/>
          </a:gradFill>
          <a:ln w="3175">
            <a:solidFill>
              <a:srgbClr val="5F5F5F"/>
            </a:solidFill>
            <a:miter lim="800000"/>
            <a:headEnd/>
            <a:tailEnd/>
          </a:ln>
          <a:effectLst/>
        </p:spPr>
        <p:txBody>
          <a:bodyPr wrap="none" anchor="ctr"/>
          <a:lstStyle/>
          <a:p>
            <a:endParaRPr lang="ru-RU"/>
          </a:p>
        </p:txBody>
      </p:sp>
      <p:pic>
        <p:nvPicPr>
          <p:cNvPr id="738311" name="Picture 7" descr="Эратосфен">
            <a:hlinkClick r:id="rId6" action="ppaction://hlinksldjump"/>
          </p:cNvPr>
          <p:cNvPicPr>
            <a:picLocks noChangeAspect="1" noChangeArrowheads="1"/>
          </p:cNvPicPr>
          <p:nvPr/>
        </p:nvPicPr>
        <p:blipFill>
          <a:blip r:embed="rId7"/>
          <a:srcRect/>
          <a:stretch>
            <a:fillRect/>
          </a:stretch>
        </p:blipFill>
        <p:spPr bwMode="auto">
          <a:xfrm>
            <a:off x="2771775" y="1412875"/>
            <a:ext cx="3570288" cy="3749675"/>
          </a:xfrm>
          <a:prstGeom prst="rect">
            <a:avLst/>
          </a:prstGeom>
          <a:noFill/>
        </p:spPr>
      </p:pic>
      <p:sp>
        <p:nvSpPr>
          <p:cNvPr id="738312" name="Text Box 8"/>
          <p:cNvSpPr txBox="1">
            <a:spLocks noChangeArrowheads="1"/>
          </p:cNvSpPr>
          <p:nvPr/>
        </p:nvSpPr>
        <p:spPr bwMode="auto">
          <a:xfrm>
            <a:off x="3749675" y="1412875"/>
            <a:ext cx="1543050" cy="366713"/>
          </a:xfrm>
          <a:prstGeom prst="rect">
            <a:avLst/>
          </a:prstGeom>
          <a:solidFill>
            <a:schemeClr val="bg1"/>
          </a:solidFill>
          <a:ln w="9525">
            <a:noFill/>
            <a:miter lim="800000"/>
            <a:headEnd/>
            <a:tailEnd/>
          </a:ln>
          <a:effectLst/>
        </p:spPr>
        <p:txBody>
          <a:bodyPr wrap="none">
            <a:spAutoFit/>
          </a:bodyPr>
          <a:lstStyle/>
          <a:p>
            <a:r>
              <a:rPr lang="ru-RU" b="1">
                <a:latin typeface="Bookman Old Style" pitchFamily="18" charset="0"/>
              </a:rPr>
              <a:t>Эратосфен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37283"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37284" name="AutoShape 4">
            <a:hlinkClick r:id="rId4" action="ppaction://hlinksldjump"/>
          </p:cNvPr>
          <p:cNvSpPr>
            <a:spLocks noChangeArrowheads="1"/>
          </p:cNvSpPr>
          <p:nvPr/>
        </p:nvSpPr>
        <p:spPr bwMode="auto">
          <a:xfrm>
            <a:off x="1570038" y="1344613"/>
            <a:ext cx="6048375" cy="4229100"/>
          </a:xfrm>
          <a:prstGeom prst="roundRect">
            <a:avLst>
              <a:gd name="adj" fmla="val 8361"/>
            </a:avLst>
          </a:prstGeom>
          <a:solidFill>
            <a:schemeClr val="bg1"/>
          </a:solidFill>
          <a:ln w="9525">
            <a:solidFill>
              <a:schemeClr val="tx1"/>
            </a:solidFill>
            <a:round/>
            <a:headEnd/>
            <a:tailEnd/>
          </a:ln>
          <a:effectLst>
            <a:outerShdw dist="152928" dir="13298012" algn="ctr" rotWithShape="0">
              <a:schemeClr val="bg2">
                <a:alpha val="50000"/>
              </a:schemeClr>
            </a:outerShdw>
          </a:effectLst>
        </p:spPr>
        <p:txBody>
          <a:bodyPr anchor="ctr" anchorCtr="1">
            <a:spAutoFit/>
          </a:bodyPr>
          <a:lstStyle/>
          <a:p>
            <a:pPr marL="179388" lvl="1" indent="87313" algn="just" defTabSz="180975"/>
            <a:r>
              <a:rPr lang="en-US" sz="1200" b="1"/>
              <a:t>	</a:t>
            </a:r>
            <a:r>
              <a:rPr lang="ru-RU" sz="1200" b="1"/>
              <a:t>    Эратосфен Киренский (275 – 195 гг. до н.э.)</a:t>
            </a:r>
            <a:r>
              <a:rPr lang="ru-RU"/>
              <a:t> </a:t>
            </a:r>
            <a:endParaRPr lang="ru-RU" sz="1200" b="1"/>
          </a:p>
          <a:p>
            <a:pPr marL="179388" lvl="1" indent="87313" algn="just" defTabSz="180975"/>
            <a:endParaRPr lang="ru-RU" sz="1200" b="1"/>
          </a:p>
          <a:p>
            <a:pPr marL="179388" lvl="1" indent="87313" algn="just" defTabSz="180975"/>
            <a:r>
              <a:rPr lang="ru-RU" sz="1200"/>
              <a:t>       Эратосфен Киренский</a:t>
            </a:r>
            <a:r>
              <a:rPr lang="ru-RU" sz="1200" i="1"/>
              <a:t> </a:t>
            </a:r>
            <a:r>
              <a:rPr lang="ru-RU" sz="1200"/>
              <a:t>(275 – 195 гг. до н.э.) – древнегреческий ученый, родился в Кирене, греческом городе на побережье Африки. Учителем его был Платон, один из самых знаменитых философов Древней Греции. Первый руководитель Александрийской библиотеки. Необычайно разносторонний, он занимался филологией, хронологией, математикой, астрономией, географией, сам писал стихи.</a:t>
            </a:r>
          </a:p>
          <a:p>
            <a:pPr marL="179388" lvl="1" indent="87313" algn="just" defTabSz="180975"/>
            <a:r>
              <a:rPr lang="ru-RU" sz="1200"/>
              <a:t>       Эратосфен создал математическую и физическую географию, впервые ввел в употребление термин «география», впервые определил размер Земли с высокой для того времени точностью, создал новую географическую карту на основе данных, полученных после походов Александра Македонского, причем построил на карте подобие градусной сети из восьми меридианов и восьми параллелей. </a:t>
            </a:r>
          </a:p>
          <a:p>
            <a:pPr marL="179388" lvl="1" indent="87313" algn="just" defTabSz="180975"/>
            <a:r>
              <a:rPr lang="ru-RU" sz="1200"/>
              <a:t>        В трактате «Об измерении Земли» на основании известного расстояния между Александрией и Сиеной (совр. Ассуан), а также разницу угла падения солнечных лучей в обоих местностях, Эратосфен высчитал длину Экватора (итог: 252 тыс. стадий, то есть примерно 39 690 км, подсчет с минимальной ошибкой, поскольку истинная длина экватора составляет 40 120 км). </a:t>
            </a:r>
          </a:p>
          <a:p>
            <a:pPr marL="179388" lvl="1" indent="87313" algn="just" defTabSz="180975"/>
            <a:endParaRPr lang="ru-RU"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30115"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30116" name="Rectangle 4"/>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30117" name="Picture 5" descr="01_01"/>
          <p:cNvPicPr>
            <a:picLocks noChangeAspect="1" noChangeArrowheads="1"/>
          </p:cNvPicPr>
          <p:nvPr/>
        </p:nvPicPr>
        <p:blipFill>
          <a:blip r:embed="rId4"/>
          <a:srcRect/>
          <a:stretch>
            <a:fillRect/>
          </a:stretch>
        </p:blipFill>
        <p:spPr bwMode="auto">
          <a:xfrm>
            <a:off x="2484438" y="1557338"/>
            <a:ext cx="4125912" cy="345598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31139"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31140" name="Rectangle 4"/>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31141" name="Picture 5" descr="01_03"/>
          <p:cNvPicPr>
            <a:picLocks noChangeAspect="1" noChangeArrowheads="1"/>
          </p:cNvPicPr>
          <p:nvPr/>
        </p:nvPicPr>
        <p:blipFill>
          <a:blip r:embed="rId4"/>
          <a:srcRect/>
          <a:stretch>
            <a:fillRect/>
          </a:stretch>
        </p:blipFill>
        <p:spPr bwMode="auto">
          <a:xfrm>
            <a:off x="1258888" y="836613"/>
            <a:ext cx="6896100" cy="514350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6" name="Picture 5" descr="01_03"/>
          <p:cNvPicPr>
            <a:picLocks noChangeAspect="1" noChangeArrowheads="1"/>
          </p:cNvPicPr>
          <p:nvPr/>
        </p:nvPicPr>
        <p:blipFill>
          <a:blip r:embed="rId4"/>
          <a:srcRect/>
          <a:stretch>
            <a:fillRect/>
          </a:stretch>
        </p:blipFill>
        <p:spPr bwMode="auto">
          <a:xfrm>
            <a:off x="1214414" y="928670"/>
            <a:ext cx="6896100" cy="514350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32163"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32164" name="Rectangle 4"/>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32165" name="Picture 5" descr="02"/>
          <p:cNvPicPr>
            <a:picLocks noChangeAspect="1" noChangeArrowheads="1"/>
          </p:cNvPicPr>
          <p:nvPr/>
        </p:nvPicPr>
        <p:blipFill>
          <a:blip r:embed="rId4"/>
          <a:srcRect/>
          <a:stretch>
            <a:fillRect/>
          </a:stretch>
        </p:blipFill>
        <p:spPr bwMode="auto">
          <a:xfrm>
            <a:off x="900113" y="404813"/>
            <a:ext cx="7620000" cy="594360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33187"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33188" name="Rectangle 4"/>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33189" name="Picture 5" descr="Creation_TurtleIsland"/>
          <p:cNvPicPr>
            <a:picLocks noChangeAspect="1" noChangeArrowheads="1"/>
          </p:cNvPicPr>
          <p:nvPr/>
        </p:nvPicPr>
        <p:blipFill>
          <a:blip r:embed="rId4"/>
          <a:srcRect/>
          <a:stretch>
            <a:fillRect/>
          </a:stretch>
        </p:blipFill>
        <p:spPr bwMode="auto">
          <a:xfrm>
            <a:off x="2627313" y="1844675"/>
            <a:ext cx="4124325" cy="2909888"/>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a:hlinkClick r:id="rId2" action="ppaction://hlinksldjump"/>
          </p:cNvPr>
          <p:cNvSpPr>
            <a:spLocks noChangeArrowheads="1"/>
          </p:cNvSpPr>
          <p:nvPr/>
        </p:nvSpPr>
        <p:spPr bwMode="auto">
          <a:xfrm>
            <a:off x="0" y="0"/>
            <a:ext cx="9144000" cy="6858000"/>
          </a:xfrm>
          <a:prstGeom prst="rect">
            <a:avLst/>
          </a:prstGeom>
          <a:solidFill>
            <a:srgbClr val="996633">
              <a:alpha val="20000"/>
            </a:srgbClr>
          </a:solidFill>
          <a:ln w="9525">
            <a:solidFill>
              <a:schemeClr val="tx1"/>
            </a:solidFill>
            <a:miter lim="800000"/>
            <a:headEnd/>
            <a:tailEnd/>
          </a:ln>
          <a:effectLst/>
        </p:spPr>
        <p:txBody>
          <a:bodyPr wrap="none" anchor="ctr"/>
          <a:lstStyle/>
          <a:p>
            <a:endParaRPr lang="ru-RU"/>
          </a:p>
        </p:txBody>
      </p:sp>
      <p:pic>
        <p:nvPicPr>
          <p:cNvPr id="729091" name="Picture 3" descr="40-41">
            <a:hlinkClick r:id="rId2" action="ppaction://hlinksldjump"/>
          </p:cNvPr>
          <p:cNvPicPr>
            <a:picLocks noChangeAspect="1" noChangeArrowheads="1"/>
          </p:cNvPicPr>
          <p:nvPr/>
        </p:nvPicPr>
        <p:blipFill>
          <a:blip r:embed="rId3" cstate="print"/>
          <a:srcRect/>
          <a:stretch>
            <a:fillRect/>
          </a:stretch>
        </p:blipFill>
        <p:spPr bwMode="auto">
          <a:xfrm>
            <a:off x="0" y="404813"/>
            <a:ext cx="9144000" cy="5881687"/>
          </a:xfrm>
          <a:prstGeom prst="rect">
            <a:avLst/>
          </a:prstGeom>
          <a:noFill/>
        </p:spPr>
      </p:pic>
      <p:sp>
        <p:nvSpPr>
          <p:cNvPr id="729092" name="Rectangle 4"/>
          <p:cNvSpPr>
            <a:spLocks noChangeArrowheads="1"/>
          </p:cNvSpPr>
          <p:nvPr/>
        </p:nvSpPr>
        <p:spPr bwMode="auto">
          <a:xfrm>
            <a:off x="611188" y="88900"/>
            <a:ext cx="8151812" cy="6669088"/>
          </a:xfrm>
          <a:prstGeom prst="rect">
            <a:avLst/>
          </a:prstGeom>
          <a:gradFill rotWithShape="1">
            <a:gsLst>
              <a:gs pos="0">
                <a:srgbClr val="ECAA62">
                  <a:alpha val="95000"/>
                </a:srgbClr>
              </a:gs>
              <a:gs pos="50000">
                <a:srgbClr val="FEF4BA">
                  <a:alpha val="95000"/>
                </a:srgbClr>
              </a:gs>
              <a:gs pos="100000">
                <a:srgbClr val="ECAA62">
                  <a:alpha val="95000"/>
                </a:srgbClr>
              </a:gs>
            </a:gsLst>
            <a:lin ang="2700000" scaled="1"/>
          </a:gradFill>
          <a:ln w="3175"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ru-RU"/>
          </a:p>
        </p:txBody>
      </p:sp>
      <p:pic>
        <p:nvPicPr>
          <p:cNvPr id="729094" name="Picture 6" descr="image011"/>
          <p:cNvPicPr>
            <a:picLocks noChangeAspect="1" noChangeArrowheads="1"/>
          </p:cNvPicPr>
          <p:nvPr/>
        </p:nvPicPr>
        <p:blipFill>
          <a:blip r:embed="rId4"/>
          <a:srcRect/>
          <a:stretch>
            <a:fillRect/>
          </a:stretch>
        </p:blipFill>
        <p:spPr bwMode="auto">
          <a:xfrm>
            <a:off x="2700338" y="1628775"/>
            <a:ext cx="4135437" cy="315595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291</Words>
  <PresentationFormat>Экран (4:3)</PresentationFormat>
  <Paragraphs>33</Paragraphs>
  <Slides>29</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Тема Office</vt:lpstr>
      <vt:lpstr>Городская</vt:lpstr>
      <vt:lpstr>Земля –планета Солнечной системы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Gennady</dc:creator>
  <cp:lastModifiedBy>Gennady</cp:lastModifiedBy>
  <cp:revision>10</cp:revision>
  <dcterms:modified xsi:type="dcterms:W3CDTF">2013-10-10T10:57:43Z</dcterms:modified>
</cp:coreProperties>
</file>