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6"/>
  </p:notesMasterIdLst>
  <p:sldIdLst>
    <p:sldId id="297" r:id="rId2"/>
    <p:sldId id="298" r:id="rId3"/>
    <p:sldId id="257" r:id="rId4"/>
    <p:sldId id="267" r:id="rId5"/>
    <p:sldId id="291" r:id="rId6"/>
    <p:sldId id="299" r:id="rId7"/>
    <p:sldId id="256" r:id="rId8"/>
    <p:sldId id="300" r:id="rId9"/>
    <p:sldId id="292" r:id="rId10"/>
    <p:sldId id="265" r:id="rId11"/>
    <p:sldId id="293" r:id="rId12"/>
    <p:sldId id="294" r:id="rId13"/>
    <p:sldId id="302" r:id="rId14"/>
    <p:sldId id="30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F6F8"/>
    <a:srgbClr val="993300"/>
    <a:srgbClr val="F7E7B9"/>
    <a:srgbClr val="F8FEDC"/>
    <a:srgbClr val="FFFFFF"/>
    <a:srgbClr val="972FFF"/>
    <a:srgbClr val="FFFF00"/>
    <a:srgbClr val="D4E1F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09340298-70E0-4F4E-BDFC-A5050AE4DA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240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F36C0-E491-4004-852C-018DFC75E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CC24F-BD6C-49A2-9024-5764DB8C5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E09C7-F536-4D9C-B4B5-17AE10CCE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4ACB0-81CB-4EB6-AEE2-A6141FEBAB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F6B5B-A59F-4886-A3DA-A232AA1159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A199D-2EE7-437E-8E22-FC54E176B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2D8D3-416E-4819-9F16-F9E6F95BA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6A550-1778-461A-AAE4-6A82AB266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F628F-72ED-401C-94DD-3AEB21CA2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576EA-3002-4279-924D-E8F1CA8C0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6A602-3BD0-484A-93F3-DE03E92C0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B7538-B359-48D3-B18F-B3D0FA7A7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24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r>
              <a:rPr lang="ru-RU"/>
              <a:t>Ишмуратова Лилия  Маликовна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75C8D415-272A-4D3B-B42E-1A96626A09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hyperlink" Target="http://creato.ru/media/adnews2/images/tema_dnya/14.08.07/%f7%e5%ec%ee%e4%e0%ed.jp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&#1043;&#1080;&#1073;&#1088;&#1072;&#1083;&#1090;&#1072;&#1088;.av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42;&#1085;&#1091;&#1090;&#1088;&#1077;&#1085;&#1085;&#1077;&#1077;%20&#1089;&#1090;&#1088;&#1086;&#1077;&#1085;&#1080;&#1077;%20&#1047;&#1077;&#1084;&#1083;&#1080;.sw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50;&#1072;&#1082;%20&#1080;&#1089;&#1089;&#1083;&#1077;&#1076;&#1086;&#1074;&#1072;&#1083;&#1080;%20&#1089;&#1090;&#1088;&#1086;&#1077;&#1085;&#1080;&#1077;%20&#1047;&#1077;&#1084;&#1083;&#1080;%20(&#1056;&#1077;&#1072;&#1083;&#1100;&#1085;&#1099;&#1081;%20&#1084;&#1080;&#1088;%2013.05.10).flv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&#1057;&#1091;&#1087;&#1077;&#1088;%20&#1092;&#1080;&#1079;&#1082;&#1091;&#1083;&#1100;&#1090;&#1084;&#1080;&#1085;&#1091;&#1090;&#1082;&#1072;.ex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08B8E2~12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543425"/>
            <a:ext cx="2533650" cy="188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2349500"/>
            <a:ext cx="5175250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847733" y="692696"/>
            <a:ext cx="4561249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algn="ctr">
              <a:buFontTx/>
              <a:buAutoNum type="arabicPeriod"/>
              <a:defRPr/>
            </a:pP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Знаний</a:t>
            </a:r>
          </a:p>
          <a:p>
            <a:pPr marL="342900" indent="-342900" algn="ctr">
              <a:buFontTx/>
              <a:buAutoNum type="arabicPeriod"/>
              <a:defRPr/>
            </a:pP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Исследовательская</a:t>
            </a:r>
          </a:p>
          <a:p>
            <a:pPr marL="342900" indent="-342900" algn="ctr">
              <a:buFontTx/>
              <a:buAutoNum type="arabicPeriod"/>
              <a:defRPr/>
            </a:pP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Итоговая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45084" y="-59329"/>
            <a:ext cx="37665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станции</a:t>
            </a:r>
          </a:p>
        </p:txBody>
      </p:sp>
      <p:pic>
        <p:nvPicPr>
          <p:cNvPr id="10" name="Picture 5" descr="087E05~1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5188" y="352425"/>
            <a:ext cx="3198812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Безымянный"/>
          <p:cNvPicPr>
            <a:picLocks noChangeAspect="1" noChangeArrowheads="1"/>
          </p:cNvPicPr>
          <p:nvPr/>
        </p:nvPicPr>
        <p:blipFill>
          <a:blip r:embed="rId2">
            <a:lum bright="-12000" contrast="18000"/>
          </a:blip>
          <a:srcRect b="37407"/>
          <a:stretch>
            <a:fillRect/>
          </a:stretch>
        </p:blipFill>
        <p:spPr bwMode="auto">
          <a:xfrm>
            <a:off x="106363" y="1214438"/>
            <a:ext cx="9037637" cy="559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75" y="357188"/>
            <a:ext cx="7772400" cy="1143000"/>
          </a:xfrm>
        </p:spPr>
        <p:txBody>
          <a:bodyPr/>
          <a:lstStyle/>
          <a:p>
            <a:pPr eaLnBrk="1" hangingPunct="1"/>
            <a:r>
              <a:rPr lang="ru-RU" sz="4800" b="1" smtClean="0">
                <a:effectLst/>
              </a:rPr>
              <a:t>Мощность земной коры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-26988"/>
            <a:ext cx="8229600" cy="65246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Горизонтальное строение литосферы</a:t>
            </a:r>
          </a:p>
        </p:txBody>
      </p:sp>
      <p:pic>
        <p:nvPicPr>
          <p:cNvPr id="13315" name="Picture 4" descr="Литосферные плит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765175"/>
            <a:ext cx="84248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444500" y="5661025"/>
            <a:ext cx="8820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Литосфера разделена на блоки – литосферные </a:t>
            </a:r>
          </a:p>
          <a:p>
            <a:pPr algn="ctr"/>
            <a:r>
              <a:rPr lang="ru-RU"/>
              <a:t>плиты, подвижные относительно друг друга. Плиты перемещаются по пластичному слою верхней мантии (астеносфере)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857375"/>
            <a:ext cx="7772400" cy="41148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accent1"/>
                </a:solidFill>
              </a:rPr>
              <a:t>Перемещения литосферных плит и движения земной коры вследствие этих перемещений называют  ТЕКТОНИКОЙ.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844675"/>
            <a:ext cx="7080250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468313" y="115888"/>
            <a:ext cx="8064500" cy="23098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/>
              <a:t> </a:t>
            </a:r>
            <a:r>
              <a:rPr lang="uk-UA" sz="3600" b="1" dirty="0">
                <a:solidFill>
                  <a:schemeClr val="accent4"/>
                </a:solidFill>
              </a:rPr>
              <a:t>«В </a:t>
            </a:r>
            <a:r>
              <a:rPr lang="ru-RU" sz="3600" b="1" dirty="0">
                <a:solidFill>
                  <a:schemeClr val="accent4"/>
                </a:solidFill>
              </a:rPr>
              <a:t>Земле </a:t>
            </a:r>
            <a:r>
              <a:rPr lang="uk-UA" sz="3600" b="1" dirty="0">
                <a:solidFill>
                  <a:schemeClr val="accent4"/>
                </a:solidFill>
              </a:rPr>
              <a:t> сдается жилплощадь!!!!»</a:t>
            </a:r>
          </a:p>
          <a:p>
            <a:pPr algn="ctr">
              <a:defRPr/>
            </a:pPr>
            <a:r>
              <a:rPr lang="uk-UA" sz="3600" dirty="0"/>
              <a:t>Меняем квартиру !</a:t>
            </a:r>
            <a:endParaRPr lang="ru-RU" sz="3600" dirty="0"/>
          </a:p>
          <a:p>
            <a:pPr algn="ctr">
              <a:defRPr/>
            </a:pPr>
            <a:r>
              <a:rPr lang="uk-UA" sz="3600" b="1" dirty="0">
                <a:solidFill>
                  <a:schemeClr val="accent4"/>
                </a:solidFill>
              </a:rPr>
              <a:t/>
            </a:r>
            <a:br>
              <a:rPr lang="uk-UA" sz="3600" b="1" dirty="0">
                <a:solidFill>
                  <a:schemeClr val="accent4"/>
                </a:solidFill>
              </a:rPr>
            </a:br>
            <a:endParaRPr lang="ru-RU" sz="3600" dirty="0">
              <a:solidFill>
                <a:schemeClr val="accent4"/>
              </a:solidFill>
            </a:endParaRPr>
          </a:p>
        </p:txBody>
      </p:sp>
      <p:pic>
        <p:nvPicPr>
          <p:cNvPr id="15364" name="Picture 10" descr="http://im4-tub.yandex.net/i?id=51583261&amp;tov=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8" y="4760913"/>
            <a:ext cx="2225675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4" descr="Картинка 16 из 16099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91350" y="4638675"/>
            <a:ext cx="1798638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3203575" y="227013"/>
            <a:ext cx="2000250" cy="1714500"/>
          </a:xfrm>
          <a:prstGeom prst="smileyFace">
            <a:avLst>
              <a:gd name="adj" fmla="val 731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6396038" y="334963"/>
            <a:ext cx="1857375" cy="1643062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15000"/>
              </a:lnSpc>
            </a:pPr>
            <a:endParaRPr lang="ru-RU" b="1" i="1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6388" name="Прямоугольник 4"/>
          <p:cNvSpPr>
            <a:spLocks noChangeArrowheads="1"/>
          </p:cNvSpPr>
          <p:nvPr/>
        </p:nvSpPr>
        <p:spPr bwMode="auto">
          <a:xfrm>
            <a:off x="238125" y="2479675"/>
            <a:ext cx="2462213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/>
              <a:t>Урок понял, но </a:t>
            </a:r>
            <a:r>
              <a:rPr lang="ru-RU" sz="2000" b="1" i="1" u="sng"/>
              <a:t>не могу</a:t>
            </a:r>
            <a:r>
              <a:rPr lang="ru-RU" sz="2000" b="1" i="1"/>
              <a:t> самостоятельно охарактеризовать внутреннее строение Земли и её оболочек</a:t>
            </a:r>
            <a:endParaRPr lang="ru-RU" sz="2000"/>
          </a:p>
        </p:txBody>
      </p:sp>
      <p:sp>
        <p:nvSpPr>
          <p:cNvPr id="16389" name="AutoShape 1"/>
          <p:cNvSpPr>
            <a:spLocks noChangeArrowheads="1"/>
          </p:cNvSpPr>
          <p:nvPr/>
        </p:nvSpPr>
        <p:spPr bwMode="auto">
          <a:xfrm>
            <a:off x="250825" y="227013"/>
            <a:ext cx="1941513" cy="1714500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Прямоугольник 8"/>
          <p:cNvSpPr>
            <a:spLocks noChangeArrowheads="1"/>
          </p:cNvSpPr>
          <p:nvPr/>
        </p:nvSpPr>
        <p:spPr bwMode="auto">
          <a:xfrm>
            <a:off x="2843213" y="2479675"/>
            <a:ext cx="2665412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 i="1"/>
              <a:t>Урок понял, </a:t>
            </a:r>
            <a:r>
              <a:rPr lang="uk-UA" sz="2000" b="1" i="1" u="sng"/>
              <a:t>могу самостоятельно </a:t>
            </a:r>
            <a:r>
              <a:rPr lang="uk-UA" sz="2000" b="1" i="1"/>
              <a:t>охарактеризовать </a:t>
            </a:r>
            <a:r>
              <a:rPr lang="ru-RU" sz="2000" b="1" i="1"/>
              <a:t>внутреннее строение Земли и её оболочек</a:t>
            </a:r>
            <a:endParaRPr lang="ru-RU" sz="2000"/>
          </a:p>
        </p:txBody>
      </p:sp>
      <p:sp>
        <p:nvSpPr>
          <p:cNvPr id="16391" name="Прямоугольник 10"/>
          <p:cNvSpPr>
            <a:spLocks noChangeArrowheads="1"/>
          </p:cNvSpPr>
          <p:nvPr/>
        </p:nvSpPr>
        <p:spPr bwMode="auto">
          <a:xfrm>
            <a:off x="6386513" y="2417763"/>
            <a:ext cx="2286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/>
              <a:t>Урок понял, </a:t>
            </a:r>
            <a:r>
              <a:rPr lang="ru-RU" b="1" i="1" u="sng"/>
              <a:t>могу самостоятельно </a:t>
            </a:r>
            <a:r>
              <a:rPr lang="ru-RU" b="1" i="1"/>
              <a:t>охарактеризовать внутреннее строение Земли и её оболочек и научить этому товарищей</a:t>
            </a:r>
            <a:endParaRPr lang="ru-RU"/>
          </a:p>
          <a:p>
            <a:r>
              <a:rPr lang="ru-RU"/>
              <a:t> </a:t>
            </a:r>
          </a:p>
        </p:txBody>
      </p:sp>
      <p:pic>
        <p:nvPicPr>
          <p:cNvPr id="16392" name="Picture 5" descr="0872F0~1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2500" y="4868863"/>
            <a:ext cx="4200525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9259" y="548680"/>
            <a:ext cx="480548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Игра «Узнай слово»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84438" y="1773238"/>
            <a:ext cx="2757487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/>
              <a:t>Абсолютная высота</a:t>
            </a:r>
            <a:endParaRPr lang="ru-RU" sz="2000" b="1"/>
          </a:p>
          <a:p>
            <a:r>
              <a:rPr lang="ru-RU" sz="2000" b="1" i="1"/>
              <a:t>Бергштрих</a:t>
            </a:r>
            <a:endParaRPr lang="ru-RU" sz="2000" b="1"/>
          </a:p>
          <a:p>
            <a:r>
              <a:rPr lang="ru-RU" sz="2000" b="1" i="1"/>
              <a:t>Горизонтали</a:t>
            </a:r>
            <a:endParaRPr lang="ru-RU" sz="2000" b="1"/>
          </a:p>
          <a:p>
            <a:r>
              <a:rPr lang="ru-RU" sz="2000" b="1" i="1"/>
              <a:t>Геоид</a:t>
            </a:r>
            <a:endParaRPr lang="ru-RU" sz="2000" b="1"/>
          </a:p>
          <a:p>
            <a:r>
              <a:rPr lang="ru-RU" sz="2000" b="1" i="1"/>
              <a:t>Эратосфен</a:t>
            </a:r>
            <a:endParaRPr lang="ru-RU" sz="2000" b="1"/>
          </a:p>
          <a:p>
            <a:r>
              <a:rPr lang="ru-RU" sz="2000" b="1" i="1"/>
              <a:t>Тематическая карта</a:t>
            </a:r>
            <a:endParaRPr lang="ru-RU" sz="2000" b="1"/>
          </a:p>
          <a:p>
            <a:r>
              <a:rPr lang="ru-RU" sz="2000" b="1" i="1"/>
              <a:t>Экватор</a:t>
            </a:r>
            <a:endParaRPr lang="ru-RU" sz="2000" b="1"/>
          </a:p>
          <a:p>
            <a:r>
              <a:rPr lang="ru-RU" sz="2000" b="1" i="1"/>
              <a:t>6378км.</a:t>
            </a:r>
            <a:endParaRPr lang="ru-RU" sz="2000" b="1"/>
          </a:p>
          <a:p>
            <a:r>
              <a:rPr lang="ru-RU" sz="2000" b="1" i="1"/>
              <a:t>1: 1 000 000</a:t>
            </a:r>
            <a:endParaRPr lang="ru-RU" sz="2000" b="1"/>
          </a:p>
          <a:p>
            <a:r>
              <a:rPr lang="ru-RU" sz="2000" b="1" i="1"/>
              <a:t>г.Джомолунгма</a:t>
            </a:r>
            <a:endParaRPr lang="ru-RU" sz="2000" b="1"/>
          </a:p>
          <a:p>
            <a:r>
              <a:rPr lang="ru-RU" sz="2000" b="1" i="1"/>
              <a:t>1:200 000</a:t>
            </a:r>
            <a:endParaRPr lang="ru-RU" sz="2000" b="1"/>
          </a:p>
          <a:p>
            <a:r>
              <a:rPr lang="ru-RU" sz="2000" b="1" i="1"/>
              <a:t>Географическая карта</a:t>
            </a:r>
            <a:endParaRPr lang="ru-RU" sz="2000" b="1"/>
          </a:p>
          <a:p>
            <a:r>
              <a:rPr lang="ru-RU" sz="2000" b="1" i="1"/>
              <a:t>Изобаты</a:t>
            </a:r>
            <a:endParaRPr lang="ru-RU" sz="2000" b="1"/>
          </a:p>
          <a:p>
            <a:r>
              <a:rPr lang="ru-RU" sz="2000" b="1" i="1"/>
              <a:t>Нивелир</a:t>
            </a:r>
            <a:endParaRPr lang="ru-RU" sz="2000" b="1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J0283649"/>
          <p:cNvPicPr>
            <a:picLocks noChangeAspect="1" noChangeArrowheads="1" noCrop="1"/>
          </p:cNvPicPr>
          <p:nvPr/>
        </p:nvPicPr>
        <p:blipFill>
          <a:blip r:embed="rId3">
            <a:lum contrast="42000"/>
          </a:blip>
          <a:srcRect/>
          <a:stretch>
            <a:fillRect/>
          </a:stretch>
        </p:blipFill>
        <p:spPr bwMode="auto">
          <a:xfrm flipH="1">
            <a:off x="7000875" y="3906838"/>
            <a:ext cx="2143125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6480175" cy="4681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Внутреннее</a:t>
            </a:r>
          </a:p>
          <a:p>
            <a:pPr algn="ctr"/>
            <a:r>
              <a:rPr lang="ru-RU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строение</a:t>
            </a:r>
          </a:p>
          <a:p>
            <a:pPr algn="ctr"/>
            <a:r>
              <a:rPr lang="ru-RU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Земли</a:t>
            </a:r>
          </a:p>
        </p:txBody>
      </p:sp>
      <p:sp>
        <p:nvSpPr>
          <p:cNvPr id="5124" name="Пятно 1 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395288" y="5732463"/>
            <a:ext cx="914400" cy="914400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750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75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75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2"/>
          <p:cNvPicPr>
            <a:picLocks noChangeAspect="1" noChangeArrowheads="1"/>
          </p:cNvPicPr>
          <p:nvPr/>
        </p:nvPicPr>
        <p:blipFill>
          <a:blip r:embed="rId2"/>
          <a:srcRect l="14847" r="3928" b="4179"/>
          <a:stretch>
            <a:fillRect/>
          </a:stretch>
        </p:blipFill>
        <p:spPr bwMode="auto">
          <a:xfrm>
            <a:off x="250825" y="2492375"/>
            <a:ext cx="4500563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4859338" y="2205038"/>
            <a:ext cx="4106862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/>
              <a:t>Изучение внутреннего строения Земли - сложная задача, которую решает наука</a:t>
            </a:r>
            <a:endParaRPr lang="ru-RU" sz="4400" b="1">
              <a:solidFill>
                <a:srgbClr val="993300"/>
              </a:solidFill>
            </a:endParaRP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2268538" y="549275"/>
            <a:ext cx="6516687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7200" b="1" smtClean="0">
                <a:effectLst/>
              </a:rPr>
              <a:t>Геология</a:t>
            </a:r>
            <a:r>
              <a:rPr lang="ru-RU" sz="4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88913"/>
          <a:ext cx="9144000" cy="3952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457225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Название</a:t>
                      </a:r>
                    </a:p>
                    <a:p>
                      <a:pPr algn="ctr"/>
                      <a:r>
                        <a:rPr lang="ru-RU" sz="2400" dirty="0" smtClean="0"/>
                        <a:t>оболочки</a:t>
                      </a:r>
                    </a:p>
                    <a:p>
                      <a:pPr algn="ctr"/>
                      <a:r>
                        <a:rPr lang="ru-RU" sz="2400" dirty="0" smtClean="0"/>
                        <a:t>Земли</a:t>
                      </a:r>
                      <a:endParaRPr lang="ru-RU" sz="2400" dirty="0"/>
                    </a:p>
                  </a:txBody>
                  <a:tcPr marT="45722" marB="45722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Характеристика оболочек Земли</a:t>
                      </a:r>
                      <a:endParaRPr lang="ru-RU" sz="2400" dirty="0"/>
                    </a:p>
                  </a:txBody>
                  <a:tcPr marT="45722" marB="45722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886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Температура</a:t>
                      </a:r>
                      <a:endParaRPr lang="ru-RU" sz="24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Какой процент занимает</a:t>
                      </a:r>
                    </a:p>
                    <a:p>
                      <a:pPr algn="ctr"/>
                      <a:r>
                        <a:rPr lang="ru-RU" sz="2400" dirty="0" smtClean="0"/>
                        <a:t>оболочка</a:t>
                      </a:r>
                      <a:endParaRPr lang="ru-RU" sz="24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Минералы,</a:t>
                      </a:r>
                    </a:p>
                    <a:p>
                      <a:pPr algn="ctr"/>
                      <a:r>
                        <a:rPr lang="ru-RU" sz="2400" dirty="0" smtClean="0"/>
                        <a:t>входящие</a:t>
                      </a:r>
                      <a:r>
                        <a:rPr lang="ru-RU" sz="2400" baseline="0" dirty="0" smtClean="0"/>
                        <a:t> в состав Земли</a:t>
                      </a:r>
                      <a:endParaRPr lang="ru-RU" sz="2400" dirty="0"/>
                    </a:p>
                  </a:txBody>
                  <a:tcPr marT="45722" marB="45722"/>
                </a:tc>
              </a:tr>
              <a:tr h="76898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</a:t>
                      </a:r>
                      <a:endParaRPr lang="ru-RU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 marT="45722" marB="45722"/>
                </a:tc>
              </a:tr>
              <a:tr h="76898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</a:t>
                      </a:r>
                      <a:endParaRPr lang="ru-RU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2" marB="45722"/>
                </a:tc>
              </a:tr>
              <a:tr h="76898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3.</a:t>
                      </a:r>
                      <a:endParaRPr lang="ru-RU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pic>
        <p:nvPicPr>
          <p:cNvPr id="7203" name="Picture 5" descr="087E05~1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6138" y="4667250"/>
            <a:ext cx="3198812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04" name="Пятно 1 2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658813" y="5551488"/>
            <a:ext cx="914400" cy="914400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1773238"/>
          <a:ext cx="8424864" cy="466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16"/>
                <a:gridCol w="2106216"/>
                <a:gridCol w="2106216"/>
                <a:gridCol w="2106216"/>
              </a:tblGrid>
              <a:tr h="450192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Название</a:t>
                      </a:r>
                    </a:p>
                    <a:p>
                      <a:pPr algn="ctr"/>
                      <a:r>
                        <a:rPr lang="ru-RU" sz="2000" dirty="0" smtClean="0"/>
                        <a:t>оболочки</a:t>
                      </a:r>
                    </a:p>
                    <a:p>
                      <a:pPr algn="ctr"/>
                      <a:r>
                        <a:rPr lang="ru-RU" sz="2000" dirty="0" smtClean="0"/>
                        <a:t>Земли</a:t>
                      </a:r>
                      <a:endParaRPr lang="ru-RU" sz="2000" dirty="0"/>
                    </a:p>
                  </a:txBody>
                  <a:tcPr marL="91439" marR="91439" marT="45724" marB="45724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Характеристика оболочек Земли</a:t>
                      </a:r>
                      <a:endParaRPr lang="ru-RU" sz="2000" dirty="0"/>
                    </a:p>
                  </a:txBody>
                  <a:tcPr marL="91439" marR="91439" marT="45724" marB="45724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3060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Температура</a:t>
                      </a:r>
                      <a:endParaRPr lang="ru-RU" sz="20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Какой процент занимает</a:t>
                      </a:r>
                    </a:p>
                    <a:p>
                      <a:pPr algn="ctr"/>
                      <a:r>
                        <a:rPr lang="ru-RU" sz="2000" dirty="0" smtClean="0"/>
                        <a:t>оболочка</a:t>
                      </a:r>
                      <a:endParaRPr lang="ru-RU" sz="20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Минералы,</a:t>
                      </a:r>
                    </a:p>
                    <a:p>
                      <a:pPr algn="ctr"/>
                      <a:r>
                        <a:rPr lang="ru-RU" sz="2000" dirty="0" smtClean="0"/>
                        <a:t>входящие</a:t>
                      </a:r>
                      <a:r>
                        <a:rPr lang="ru-RU" sz="2000" baseline="0" dirty="0" smtClean="0"/>
                        <a:t> в состав Земли</a:t>
                      </a:r>
                      <a:endParaRPr lang="ru-RU" sz="2000" dirty="0"/>
                    </a:p>
                  </a:txBody>
                  <a:tcPr marL="91439" marR="91439" marT="45724" marB="45724"/>
                </a:tc>
              </a:tr>
              <a:tr h="118870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1.Земная кора</a:t>
                      </a:r>
                      <a:endParaRPr lang="ru-RU" sz="18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Повышается на +3</a:t>
                      </a:r>
                      <a:r>
                        <a:rPr lang="en-US" sz="1600" dirty="0" smtClean="0"/>
                        <a:t>º</a:t>
                      </a:r>
                      <a:r>
                        <a:rPr lang="ru-RU" sz="1600" dirty="0" smtClean="0"/>
                        <a:t>С, начиная с глубины 20-30м на каждые 100м</a:t>
                      </a:r>
                      <a:endParaRPr lang="ru-RU" sz="16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1%</a:t>
                      </a:r>
                      <a:endParaRPr lang="ru-RU" sz="18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1.железо-35%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2.кислород-29%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3.кремний-15%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4. магний-13%</a:t>
                      </a:r>
                    </a:p>
                  </a:txBody>
                  <a:tcPr marL="91439" marR="91439" marT="45724" marB="45724"/>
                </a:tc>
              </a:tr>
              <a:tr h="74966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 Мантия </a:t>
                      </a:r>
                      <a:endParaRPr lang="ru-RU" sz="18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2500</a:t>
                      </a:r>
                      <a:r>
                        <a:rPr lang="en-US" sz="1800" dirty="0" smtClean="0"/>
                        <a:t>º</a:t>
                      </a:r>
                      <a:r>
                        <a:rPr lang="ru-RU" sz="1800" dirty="0" smtClean="0"/>
                        <a:t>С</a:t>
                      </a:r>
                      <a:endParaRPr lang="ru-RU" sz="18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83%</a:t>
                      </a:r>
                    </a:p>
                    <a:p>
                      <a:endParaRPr lang="ru-RU" sz="18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4" marB="45724"/>
                </a:tc>
              </a:tr>
              <a:tr h="74966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3. Ядро</a:t>
                      </a:r>
                      <a:endParaRPr lang="ru-RU" sz="18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6000</a:t>
                      </a:r>
                      <a:r>
                        <a:rPr lang="en-US" sz="1800" dirty="0" smtClean="0"/>
                        <a:t>º</a:t>
                      </a:r>
                      <a:r>
                        <a:rPr lang="ru-RU" sz="1800" dirty="0" smtClean="0"/>
                        <a:t>С</a:t>
                      </a:r>
                    </a:p>
                    <a:p>
                      <a:endParaRPr lang="ru-RU" sz="18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16%</a:t>
                      </a:r>
                    </a:p>
                    <a:p>
                      <a:endParaRPr lang="ru-RU" sz="18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4" marB="45724"/>
                </a:tc>
              </a:tr>
            </a:tbl>
          </a:graphicData>
        </a:graphic>
      </p:graphicFrame>
      <p:pic>
        <p:nvPicPr>
          <p:cNvPr id="8226" name="Picture 8" descr="0808AE~13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0"/>
            <a:ext cx="2051050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ятно 1 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7740650" y="5373688"/>
            <a:ext cx="914400" cy="914400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08B8E2~122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4005263"/>
            <a:ext cx="2533650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95662" y="908720"/>
            <a:ext cx="7122464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7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ФИЗМИНУТКА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1928813"/>
          <a:ext cx="8643936" cy="4486656"/>
        </p:xfrm>
        <a:graphic>
          <a:graphicData uri="http://schemas.openxmlformats.org/drawingml/2006/table">
            <a:tbl>
              <a:tblPr/>
              <a:tblGrid>
                <a:gridCol w="2881011"/>
                <a:gridCol w="2881011"/>
                <a:gridCol w="2881914"/>
              </a:tblGrid>
              <a:tr h="1121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Calibri"/>
                          <a:ea typeface="Calibri"/>
                          <a:cs typeface="Times New Roman"/>
                        </a:rPr>
                        <a:t>Типы земной коры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Calibri"/>
                          <a:ea typeface="Calibri"/>
                          <a:cs typeface="Times New Roman"/>
                        </a:rPr>
                        <a:t>Количество слоёв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Calibri"/>
                          <a:ea typeface="Calibri"/>
                          <a:cs typeface="Times New Roman"/>
                        </a:rPr>
                        <a:t>Название слоёв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Calibri"/>
                          <a:ea typeface="Calibri"/>
                          <a:cs typeface="Times New Roman"/>
                        </a:rPr>
                        <a:t>Материковая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Calibri"/>
                          <a:ea typeface="Calibri"/>
                          <a:cs typeface="Times New Roman"/>
                        </a:rPr>
                        <a:t>Океаническая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84" name="Rectangle 1"/>
          <p:cNvSpPr>
            <a:spLocks noChangeArrowheads="1"/>
          </p:cNvSpPr>
          <p:nvPr/>
        </p:nvSpPr>
        <p:spPr bwMode="auto">
          <a:xfrm>
            <a:off x="0" y="0"/>
            <a:ext cx="84058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С</a:t>
            </a:r>
            <a:r>
              <a:rPr kumimoji="0" lang="ru-RU" sz="2800">
                <a:solidFill>
                  <a:srgbClr val="000000"/>
                </a:solidFill>
                <a:cs typeface="Times New Roman" pitchFamily="18" charset="0"/>
              </a:rPr>
              <a:t>равнить два типа земной коры и заполнить таблицу.</a:t>
            </a:r>
            <a:endParaRPr kumimoji="0" lang="ru-RU" sz="2800"/>
          </a:p>
          <a:p>
            <a:pPr algn="ctr" eaLnBrk="0" hangingPunct="0"/>
            <a:r>
              <a:rPr kumimoji="0" lang="ru-RU" sz="2800" u="sng">
                <a:solidFill>
                  <a:srgbClr val="000000"/>
                </a:solidFill>
                <a:cs typeface="Times New Roman" pitchFamily="18" charset="0"/>
              </a:rPr>
              <a:t>Типы земной коры</a:t>
            </a:r>
            <a:endParaRPr kumimoji="0"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4">
      <a:dk1>
        <a:srgbClr val="000000"/>
      </a:dk1>
      <a:lt1>
        <a:srgbClr val="FFFFFF"/>
      </a:lt1>
      <a:dk2>
        <a:srgbClr val="CC33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Project Overview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4">
        <a:dk1>
          <a:srgbClr val="000000"/>
        </a:dk1>
        <a:lt1>
          <a:srgbClr val="FFFFFF"/>
        </a:lt1>
        <a:dk2>
          <a:srgbClr val="CC33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Overview</Template>
  <TotalTime>645</TotalTime>
  <Words>239</Words>
  <Application>Microsoft Office PowerPoint</Application>
  <PresentationFormat>Экран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Times New Roman</vt:lpstr>
      <vt:lpstr>Arial</vt:lpstr>
      <vt:lpstr>Wingdings</vt:lpstr>
      <vt:lpstr>Calibri</vt:lpstr>
      <vt:lpstr>Project Overview</vt:lpstr>
      <vt:lpstr>Слайд 1</vt:lpstr>
      <vt:lpstr>Слайд 2</vt:lpstr>
      <vt:lpstr>Слайд 3</vt:lpstr>
      <vt:lpstr>Геология </vt:lpstr>
      <vt:lpstr>Слайд 5</vt:lpstr>
      <vt:lpstr>Слайд 6</vt:lpstr>
      <vt:lpstr>Слайд 7</vt:lpstr>
      <vt:lpstr>Слайд 8</vt:lpstr>
      <vt:lpstr>Слайд 9</vt:lpstr>
      <vt:lpstr>Мощность земной коры</vt:lpstr>
      <vt:lpstr>Горизонтальное строение литосферы</vt:lpstr>
      <vt:lpstr>Слайд 12</vt:lpstr>
      <vt:lpstr>Слайд 13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Лилия</dc:creator>
  <cp:lastModifiedBy>Бульвар Юности д.23,кв.18</cp:lastModifiedBy>
  <cp:revision>40</cp:revision>
  <dcterms:created xsi:type="dcterms:W3CDTF">2005-10-12T14:56:05Z</dcterms:created>
  <dcterms:modified xsi:type="dcterms:W3CDTF">2018-12-26T17:39:48Z</dcterms:modified>
</cp:coreProperties>
</file>