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6" r:id="rId2"/>
    <p:sldMasterId id="2147483906" r:id="rId3"/>
    <p:sldMasterId id="2147483918" r:id="rId4"/>
    <p:sldMasterId id="2147483930" r:id="rId5"/>
    <p:sldMasterId id="2147484038" r:id="rId6"/>
    <p:sldMasterId id="2147484140" r:id="rId7"/>
    <p:sldMasterId id="2147484580" r:id="rId8"/>
  </p:sldMasterIdLst>
  <p:notesMasterIdLst>
    <p:notesMasterId r:id="rId28"/>
  </p:notesMasterIdLst>
  <p:sldIdLst>
    <p:sldId id="259" r:id="rId9"/>
    <p:sldId id="256" r:id="rId10"/>
    <p:sldId id="261" r:id="rId11"/>
    <p:sldId id="285" r:id="rId12"/>
    <p:sldId id="262" r:id="rId13"/>
    <p:sldId id="274" r:id="rId14"/>
    <p:sldId id="273" r:id="rId15"/>
    <p:sldId id="275" r:id="rId16"/>
    <p:sldId id="276" r:id="rId17"/>
    <p:sldId id="272" r:id="rId18"/>
    <p:sldId id="269" r:id="rId19"/>
    <p:sldId id="282" r:id="rId20"/>
    <p:sldId id="270" r:id="rId21"/>
    <p:sldId id="277" r:id="rId22"/>
    <p:sldId id="278" r:id="rId23"/>
    <p:sldId id="279" r:id="rId24"/>
    <p:sldId id="280" r:id="rId25"/>
    <p:sldId id="283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8DBA1-1B6B-4317-8E70-3EB3A32C0C4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94B04C-674D-4768-BA2B-22F838805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8214A-43ED-48DE-B119-4539D573DDC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5792D5A-97F8-4DAF-976A-CB29B1EAB29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121A5C-4BDA-4D0E-834B-13870A365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80AB-8509-43CE-B483-6ECD64DEA36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007A-EAC2-4D38-B8EE-099FED1B0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07E4-2E94-4A20-B5B9-79A85732128D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63E1-F661-4AC5-A982-5E34D54EB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0049-6ABA-4012-8D31-8BCADFBE5C5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9C6B-8DF6-4665-B81E-09B318B41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91CF-1E4E-45DE-BE04-B1B0446EC05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B940-14DC-4E41-9146-482CDA91E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AEA6-C3ED-4214-802F-6B06971A603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B846-D462-47F3-A732-96674535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9474-250B-49B2-9872-1024B70242EC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7EE7-9871-4F09-BC0C-F74D313D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1982-44EE-4CDC-8D07-B0E03503C7C4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D556-0CA6-4EEF-B465-32BC95296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5C33-ED48-4A1F-8AC4-812A30C20A0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D026-2040-4C3B-B6F3-1FF761BD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3C22-3AC7-4A20-B15B-CAF4FBA2750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0476-CF92-4D2E-979F-43D082633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9F0A-88BD-46EA-A691-190A0F69634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084D-2684-4B4D-8475-3AE7901F4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C59B-3B2B-4B3C-B5B4-149932F011D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29B5-B9C7-4CFB-92B7-5AADDDF9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E568-8D83-4887-B7AC-AB5C787778B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46D8-4459-4357-8F9B-8A573413E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B10D-E9D7-4E90-AE5B-5F0D48EF1D70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378C-BA66-49C3-9186-BEA0E16A5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C6CE-92D9-49C4-9C78-C5D12B4D663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23F9-EA5E-4B7F-AE4F-E6919F87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64A73D2-C6E1-4538-988A-C58F48EDA0C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326E01-1C79-426D-912E-F9CCCFD9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08E608-1EAA-4160-B00F-304335C07A5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E12C8-F053-431F-8670-A1A691A90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E7E4E-5AF3-406A-BF6E-13742A85FF6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8AF7813-CDA9-4660-8575-FFE77D0E8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F3C36-2BE9-4D7A-8179-9CB629B73CC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9FA03B-E8B8-463B-947B-CA0C0ADF4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0DE70-6B6F-480E-94B3-3A2AA008C89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530925-98B5-4C75-89AF-FDCB1EAAD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B66A9B-8CCC-4600-9AAC-D2B88F0DBB6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3ACD6-A7C6-46AF-A6F9-BEB48E869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E388-8989-43AB-97DE-D6241A1B21C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0DE4-AFDE-4E93-85AD-47565B95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2C04-8BCD-4EA6-BE4F-F166BB83EDB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D28F-C660-482D-9DBA-CF495D53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18E928-E64F-40A0-B471-4FED5C170FE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19B3B5-5E58-42F1-A094-042353571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A8947AE-8EE0-4EEE-8942-ACA1B3A7404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CA36652-D87F-46D8-B162-66E7B77E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61B1-BBC9-4D60-AE86-3FB8EB6DA2F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A3C8-25CF-4E1C-9626-D700AE79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C054-6AC5-4772-86C7-7E5B23A28B1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3AEB-7696-41D2-82A7-FBE6390C8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3E9EBF3-644D-4019-83CD-DB906508BD6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EB6A15-2F53-43C0-BB24-3ECC78EC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2DCF-8937-46E3-A7A1-9CA4EA78CC3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2C16-86F8-42B0-88A9-39DD70DC2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AACE63-7854-481A-92A2-10FE8D30CE2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DFA9B2-2C6F-49DC-833F-0D065EF2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9B1A-0E61-4A40-A72A-D0C8F57AD20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465F-D2DE-4987-8B22-D84A12BF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B1A9-8F72-4C62-A915-1FC8E7111DB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FA5E-906E-401E-AA52-186621F21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DD69-EC8E-417C-B16C-29220BFA713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130D-B477-45EE-BBF5-E84E04C7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94B7-9832-4AB6-BD1B-B134E9849E74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BC29-454B-4EF9-B155-8CF26D385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2391-15E3-4ECE-B6D2-35D45A16D29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793B-8586-45FA-B91D-70C20FA1C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F16-239C-4328-BE17-9A7E36D2E07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81567-C11B-4E2F-9B1F-4CA02F8A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88C3-85B3-465D-A4C3-3B665154E7B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88FE-C384-4E40-A7BA-7DE1014E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CEF0-65CD-4E2A-93E5-CEA4A788855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E2C8-AB3B-4B59-A1A7-392850A53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A544-AE23-424E-9AC5-5492BF41B3B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9863666-1F3B-428E-B51A-6510639A2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4D07-C9E7-4D81-8C71-685DB32139D0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8818-DE74-4A68-844E-261D31C45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B9E7-E8FD-488C-96C2-A2362C49319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65E0-3E41-4B46-9B5D-BF5463E12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E0E7-0B71-44D6-87E4-5C6E821AA2A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2952-433E-4CE9-8C10-C2F6BC1B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C4B7-CB70-4261-A566-2EFFF0A089F3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F9A7-C190-48E4-A322-33AB06E30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5478-77FD-49A9-BB13-84E1379D0D4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C4B-9DDC-4CE1-BEA5-78D8E9554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9756-E4AF-491E-99E9-F4A04605089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4B1C-124D-444F-B8E0-C198ED5D6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58B-3A9B-4A05-85B7-D213FC7D53C3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4E31-3FC7-49F2-A8C6-D5D8A60DB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5871-991A-429E-BF59-82D28AD8764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A1B2-7321-480C-A153-5F8405885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58B5-EBD9-4EC0-8C05-B86587162DD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68E4-728A-484B-BF4F-6E9CBFB7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D69C-67A8-4478-9E81-8B436A1792D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66D3-4704-41E5-998D-42576713D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245C-AF23-4D0B-BE9B-F151306D0130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E86F-28C3-49B3-B027-767FCE6BF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85E5-5BF2-4E14-A06D-BA8139520503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3382-54D8-4D5F-AA14-665C7CB1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5DBB-C5C9-45E6-B56E-2910E1F7A79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DEAF-D6DD-4DE7-ACCB-54A8FBDAA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A0F2-F66F-405E-88ED-739D4E68AE81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BC66-1EFF-4382-B7D8-C43882BD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DC3F-F610-4B8F-B838-87887679A02C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0867-34CB-4F06-80D3-C47A86D8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C678-C9E4-44B5-8ADF-C3B02129604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EF9C-B99A-4225-875D-963B3A141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0893-CEAD-454C-8A3D-F162B34FC0A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0F8C-B112-45C5-A370-89E7514B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A8A4-411A-48B2-AE65-83E4D6A6F1C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6E4C-6D54-4F71-B9BA-59645A1FC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7134-884D-4DFE-8002-F7A302380ECD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EEE9-E452-43E8-B2E9-619851EA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B260-A533-4213-A789-9B04C6601400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8211-06E7-4780-B77B-564E931F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F078-6FF0-4D11-AD2B-FD690B918A3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914A-06AB-4992-95AF-D4061BACC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DFB6-7C77-43B8-A106-1B4A968869E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C4FA-C86E-4095-B879-B5279490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A085-7B36-49B4-A33D-7F2C70145A7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198C-02FA-4CB8-9F52-9DF6C678C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AA82-FA16-475F-8A94-359EC6B61BD3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CB0D-7C64-4083-9F38-D1FD4C54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D609-CFFE-42C0-84F9-09008AAD037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ABDE-F16D-4500-8DBF-0061D240F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642D-0FB4-45CA-A8BE-2F440F1F26A3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9708-9FBC-499C-8FBE-3C3C1C73C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433F-39E0-4C81-82DC-DF2968FAFCE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D157-A759-4508-8F61-CD22562F9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B0AB-311F-4D48-9EC4-2B1CE2C743A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7E1C-A50D-4457-946B-9645238A3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B3E6-0E55-4A10-8E45-2DA36D62A3C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9884-52E9-40F1-9A60-4F3DD4F4F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FA1E-0DEC-4C52-BE31-9240AF059D9C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C53F-142D-49CF-868A-28043A467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3236-3792-40C6-88C5-4849A5600D61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C4F5-7DE5-48D3-9BA6-B73C23B6E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750D-2C21-4CA3-95D7-504ED0AD914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06FA-1E9B-470C-B9DF-B3561F10B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5C70-5CDB-444D-8087-801F31D84DA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C22B-F6E7-469B-A522-17E51E3B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8D87-ABFD-4E9C-AC9B-84E4DC80BD5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7E17-18CC-4318-9C2D-D2FAE1597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07FE-C789-4B3D-8740-53F7DB13D8A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209E-545C-49A5-934B-B44F93DD3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D2E4-B57C-4B8F-9DAA-047F1A37115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213B-72B4-4211-B3D8-FD17DF322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558C-E157-4E97-905D-DCD42A77743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F756-38AC-4B63-8DFC-3AC65F4D2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9ACE-19A3-4099-9BE6-C7FBE026C671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5424-1C05-410F-ABF9-E791539F1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FAE7-8B19-42EA-BE4D-6EDD1C25791C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AF9C-D1C1-47D4-9276-5E4762610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F5D6-5249-447E-A1BC-3E4BFE628FD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5DE7-9B67-42DE-8879-11EC8B0E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62FD-43EB-4E55-9A82-944336D8AAD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4AC0-6F42-42FA-AD2D-C170C44F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3936-6ECA-4028-9D5A-04F3F18252DF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02004-05BC-49B8-8C23-981946B3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AB99-7123-4E4D-BFCE-1FF74C1893B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756D-34AB-418A-B4C2-2BBDCAB76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B5A2-55D3-4E3D-8AFC-77A00B131B2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F465-6024-4391-96E3-8D7E8400E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364F-AF53-47D8-9965-B32D766D65D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9485-63C9-4838-BD34-8C1EFE2A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CE67-0E5D-45AB-BE26-E2E03237B29B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5003-42CD-425A-8812-A9A47C42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6FA3-8752-4EB6-B47A-2071ADDDC9F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AA22-DA34-4FA8-9C41-3E419BD0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BDA4-2F4D-4312-898D-D587DDCEFC0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86DA-A80F-40C8-BB82-BF66C8482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E141-E632-478F-A172-A00D2398A4A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2DAE-F206-4931-ABD9-CB6FA1EA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3C0130B4-1278-47A8-A66D-FB56C95412BC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5D96279D-6976-4E1F-9C25-24413F852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82" r:id="rId8"/>
    <p:sldLayoutId id="2147485083" r:id="rId9"/>
    <p:sldLayoutId id="2147485037" r:id="rId10"/>
    <p:sldLayoutId id="21474850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781CB31-E091-4514-B1C7-AE7E7CB6F299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8E5189-2016-406A-B5D4-33984E730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39" r:id="rId2"/>
    <p:sldLayoutId id="2147485085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86" r:id="rId9"/>
    <p:sldLayoutId id="2147485045" r:id="rId10"/>
    <p:sldLayoutId id="214748504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9FD72366-715C-4F04-8CE3-46CDC79CDC62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5A01142-9345-4EA4-9AEF-BC8502409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47" r:id="rId7"/>
    <p:sldLayoutId id="2147485093" r:id="rId8"/>
    <p:sldLayoutId id="2147485094" r:id="rId9"/>
    <p:sldLayoutId id="2147485048" r:id="rId10"/>
    <p:sldLayoutId id="214748504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21A820-7020-412B-ACF7-FF4A7B2E6DB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649881-EC40-484E-8D90-ABE557A2B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50" r:id="rId2"/>
    <p:sldLayoutId id="2147485096" r:id="rId3"/>
    <p:sldLayoutId id="2147485051" r:id="rId4"/>
    <p:sldLayoutId id="2147485052" r:id="rId5"/>
    <p:sldLayoutId id="2147485053" r:id="rId6"/>
    <p:sldLayoutId id="2147485097" r:id="rId7"/>
    <p:sldLayoutId id="2147485098" r:id="rId8"/>
    <p:sldLayoutId id="2147485099" r:id="rId9"/>
    <p:sldLayoutId id="2147485054" r:id="rId10"/>
    <p:sldLayoutId id="2147485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3216AB-093A-47C4-82CB-417DC7E5D1E5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D71CA-929C-47BE-BD14-20C5171E7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055" r:id="rId2"/>
    <p:sldLayoutId id="2147485102" r:id="rId3"/>
    <p:sldLayoutId id="2147485056" r:id="rId4"/>
    <p:sldLayoutId id="2147485057" r:id="rId5"/>
    <p:sldLayoutId id="2147485058" r:id="rId6"/>
    <p:sldLayoutId id="2147485059" r:id="rId7"/>
    <p:sldLayoutId id="2147485103" r:id="rId8"/>
    <p:sldLayoutId id="2147485104" r:id="rId9"/>
    <p:sldLayoutId id="2147485060" r:id="rId10"/>
    <p:sldLayoutId id="21474850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98C590-883C-4D3B-921E-B5F475F87147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683396-6381-4DD4-8579-7A4728D4C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717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718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78B22E-772E-4906-87B3-EA0788E67D8E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92474A-A472-47F6-ADE1-106E8F00F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073" r:id="rId2"/>
    <p:sldLayoutId id="2147485106" r:id="rId3"/>
    <p:sldLayoutId id="2147485074" r:id="rId4"/>
    <p:sldLayoutId id="2147485075" r:id="rId5"/>
    <p:sldLayoutId id="2147485076" r:id="rId6"/>
    <p:sldLayoutId id="2147485107" r:id="rId7"/>
    <p:sldLayoutId id="2147485108" r:id="rId8"/>
    <p:sldLayoutId id="2147485109" r:id="rId9"/>
    <p:sldLayoutId id="2147485077" r:id="rId10"/>
    <p:sldLayoutId id="2147485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420F2B4-2B6E-4CA4-8755-6EC723A6AC26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092C84-EA87-41AA-92CE-5162F19E1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078" r:id="rId4"/>
    <p:sldLayoutId id="2147485114" r:id="rId5"/>
    <p:sldLayoutId id="2147485079" r:id="rId6"/>
    <p:sldLayoutId id="2147485115" r:id="rId7"/>
    <p:sldLayoutId id="2147485116" r:id="rId8"/>
    <p:sldLayoutId id="2147485117" r:id="rId9"/>
    <p:sldLayoutId id="2147485080" r:id="rId10"/>
    <p:sldLayoutId id="2147485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7.xml"/><Relationship Id="rId1" Type="http://schemas.openxmlformats.org/officeDocument/2006/relationships/video" Target="file:///H:\%20&#1082;%20&#1091;&#1088;&#1086;&#1082;&#1091;\&#1060;&#1080;&#1083;&#1100;&#1084;_0001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60;&#1080;&#1083;&#1100;&#1084;.wmv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58 из 2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4789487" cy="2808288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Тема урока?</a:t>
            </a:r>
          </a:p>
        </p:txBody>
      </p:sp>
      <p:pic>
        <p:nvPicPr>
          <p:cNvPr id="8" name="Рисунок 4" descr="1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4283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15843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16113"/>
            <a:ext cx="19446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268413"/>
            <a:ext cx="23050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268413"/>
            <a:ext cx="22304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30961" y="476672"/>
            <a:ext cx="582541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Реки Южной Америки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1378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61975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Пусть жизнь готовит нам нелёгкие задачи.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Но мы не плачем, и мы не плачем.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Мы будем брать пример с героев Капитана Гранта.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И с Паганеля и Гленарван.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Мы вместе с ними путешествуем по странам,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По бурным речкам,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И по вулканам.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Ведь в этой жизни нам открыты все дороги,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smtClean="0"/>
              <a:t>Лишь только с книгой надо нам дружить</a:t>
            </a:r>
            <a:r>
              <a:rPr lang="ru-RU" sz="1800" b="1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/>
              <a:t>                             Кто привык за победу бороться.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/>
              <a:t>                              С нами вместе пускай запоёт,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/>
              <a:t>                              Кто весел, тот смеётся,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/>
              <a:t>                              Кто хочет, тот добьётся,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smtClean="0"/>
              <a:t>                              Кто ищет, тот всегда найдет.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9253" y="86023"/>
            <a:ext cx="59140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0538" y="836613"/>
          <a:ext cx="8402637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25"/>
                <a:gridCol w="2031255"/>
                <a:gridCol w="1529003"/>
                <a:gridCol w="1488844"/>
                <a:gridCol w="1872210"/>
              </a:tblGrid>
              <a:tr h="11149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</a:t>
                      </a:r>
                    </a:p>
                    <a:p>
                      <a:pPr algn="ctr"/>
                      <a:r>
                        <a:rPr lang="ru-RU" sz="1800" dirty="0" smtClean="0"/>
                        <a:t>реки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 названия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Длина реки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Питание реки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Бассейн реки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385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1.Амазонка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2.Парана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3. Ориноко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-«Королева рек»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-«Родственник океана»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-«Река»</a:t>
                      </a:r>
                      <a:endParaRPr lang="en-US" sz="1800" b="1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-более 7000 км.</a:t>
                      </a:r>
                    </a:p>
                    <a:p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-4380 м.</a:t>
                      </a:r>
                    </a:p>
                    <a:p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2730 км. </a:t>
                      </a:r>
                    </a:p>
                    <a:p>
                      <a:endParaRPr lang="ru-RU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дождевое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Дождевое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Дождевое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Атлантический океан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Атлантический океан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Атлантический океан</a:t>
                      </a: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нутренние воды Южной Аме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15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4211638" y="1052513"/>
            <a:ext cx="1368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вдп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.Анхель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9213" y="1397000"/>
            <a:ext cx="2952751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ОТВЕТЬТЕ НА ВОПРОСЫ.</a:t>
            </a:r>
          </a:p>
          <a:p>
            <a:endParaRPr lang="ru-RU" b="1" i="1"/>
          </a:p>
          <a:p>
            <a:r>
              <a:rPr lang="ru-RU"/>
              <a:t>   1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 Что можно сказать о речной системе материка?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2. Какие компоненты оказывают влияние на поверхностные воды материка?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3.К бассейнам каких океанов относятся реки Южной Америки?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  4.Почему все крупные реки текут в Атлантический океан?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04025" y="1484313"/>
            <a:ext cx="216058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Правильный ответ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1.Много рек. Полноводные реки.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2.Климат и рельеф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3.Тихого и Атлантического океанов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4.На западе находятся горы Анды- главная причина такого распределения речных систе</a:t>
            </a:r>
            <a:r>
              <a:rPr lang="ru-RU" i="1"/>
              <a:t>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219075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Stencil Std"/>
              </a:rPr>
              <a:t>Водопады</a:t>
            </a:r>
            <a:endParaRPr lang="ru-RU" sz="4400"/>
          </a:p>
        </p:txBody>
      </p:sp>
      <p:pic>
        <p:nvPicPr>
          <p:cNvPr id="3" name="Picture 9" descr="Водопад Анх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43195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Безимени-1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9075"/>
            <a:ext cx="424815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44208" y="420052"/>
            <a:ext cx="212423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Анхель</a:t>
            </a:r>
            <a:endParaRPr lang="ru-RU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7" descr="водонад и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3894138"/>
            <a:ext cx="43926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40152" y="6021288"/>
            <a:ext cx="2520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Impact"/>
              </a:rPr>
              <a:t>Игуасу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99"/>
              </a:solidFill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3357563"/>
            <a:ext cx="4298950" cy="2209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/>
              <a:t>В Южной Америке находятся два из числа наиболее мощных водопадов — </a:t>
            </a:r>
            <a:r>
              <a:rPr lang="ru-RU" sz="1600" b="1" dirty="0" err="1"/>
              <a:t>Игуасу</a:t>
            </a:r>
            <a:r>
              <a:rPr lang="ru-RU" sz="1600" b="1" dirty="0"/>
              <a:t>  и наиболее высокий их известных на Земле водопадов — </a:t>
            </a:r>
            <a:r>
              <a:rPr lang="ru-RU" sz="1600" b="1" dirty="0" err="1"/>
              <a:t>Анхель</a:t>
            </a:r>
            <a:r>
              <a:rPr lang="ru-RU" sz="1600" b="1" dirty="0"/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Водопад </a:t>
            </a:r>
            <a:r>
              <a:rPr lang="ru-RU" b="1" dirty="0" err="1"/>
              <a:t>Анхель</a:t>
            </a:r>
            <a:r>
              <a:rPr lang="ru-RU" b="1" dirty="0"/>
              <a:t> был открыт в 1935 году.</a:t>
            </a:r>
            <a:r>
              <a:rPr lang="ru-RU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Анхель</a:t>
            </a:r>
            <a:r>
              <a:rPr lang="ru-RU" b="1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      -    1054    м.  - в     Венесуэле.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err="1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Игуасу</a:t>
            </a:r>
            <a:r>
              <a:rPr lang="ru-RU" b="1" dirty="0"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      -    72   м. - в    Бразилия – Аргентина.</a:t>
            </a:r>
            <a:endParaRPr lang="ru-RU" b="1" dirty="0"/>
          </a:p>
          <a:p>
            <a:pPr>
              <a:lnSpc>
                <a:spcPct val="80000"/>
              </a:lnSpc>
              <a:defRPr/>
            </a:pPr>
            <a:endParaRPr lang="ru-RU" dirty="0"/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лавучий остров Ур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233363"/>
            <a:ext cx="903605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24780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Озера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105150"/>
            <a:ext cx="882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Times New Roman" pitchFamily="18" charset="0"/>
              </a:rPr>
              <a:t>В Южной Америке мало крупных озер 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621338"/>
            <a:ext cx="8305800" cy="414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Самое большое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высокогорное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озеро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мираРасположено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высоте 4000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м.В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переводе на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русский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«Святое озеро».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ru-RU" sz="2400" dirty="0"/>
          </a:p>
        </p:txBody>
      </p:sp>
      <p:sp>
        <p:nvSpPr>
          <p:cNvPr id="4" name="WordArt 6"/>
          <p:cNvSpPr>
            <a:spLocks noGrp="1" noChangeArrowheads="1" noChangeShapeType="1" noTextEdit="1"/>
          </p:cNvSpPr>
          <p:nvPr/>
        </p:nvSpPr>
        <p:spPr bwMode="auto">
          <a:xfrm>
            <a:off x="631825" y="4506913"/>
            <a:ext cx="8305800" cy="1143000"/>
          </a:xfrm>
          <a:prstGeom prst="rect">
            <a:avLst/>
          </a:prstGeom>
          <a:extLst/>
        </p:spPr>
        <p:txBody>
          <a:bodyPr wrap="none" fromWordArt="1"/>
          <a:lstStyle/>
          <a:p>
            <a:pPr algn="ctr">
              <a:defRPr/>
            </a:pPr>
            <a:r>
              <a:rPr lang="ru-RU" sz="3600" b="1" kern="10" spc="50"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             </a:t>
            </a:r>
          </a:p>
        </p:txBody>
      </p:sp>
      <p:pic>
        <p:nvPicPr>
          <p:cNvPr id="5" name="Picture 5" descr="Картинка 31 из 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913" y="11113"/>
            <a:ext cx="4949826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25975" y="1158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Котловина тектонического происхождения</a:t>
            </a:r>
          </a:p>
          <a:p>
            <a:r>
              <a:rPr lang="ru-RU" b="1">
                <a:latin typeface="Times New Roman" pitchFamily="18" charset="0"/>
              </a:rPr>
              <a:t>Глубина до 304м.</a:t>
            </a:r>
          </a:p>
          <a:p>
            <a:r>
              <a:rPr lang="ru-RU" b="1">
                <a:latin typeface="Times New Roman" pitchFamily="18" charset="0"/>
              </a:rPr>
              <a:t>Температура в нем не поднимается выше 11-12 градусов.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5975" y="1773238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На мелководьях растет тростник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тотора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.  Он образует тростниковые острова, которые иногда плавают. На них живут индейцы, регулярно набрасывая новые слои тростника.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193" y="4326474"/>
            <a:ext cx="716414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Озеро Титикака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725" y="979488"/>
            <a:ext cx="42894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Снимок из космоса. Зелёное на озере — ря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3375"/>
            <a:ext cx="42799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7900" y="333375"/>
            <a:ext cx="4032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Озеро Маракайбо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18025" y="979488"/>
            <a:ext cx="45720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Солоноватое, расположено в Венесуэле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Высота над уровнем моря 0 м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Площадь зеркала 13210 км²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Наибольшая глубина 60 м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Объём 280 км³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</a:rPr>
              <a:t>Впадающая река Кататумбо.</a:t>
            </a:r>
          </a:p>
          <a:p>
            <a:pPr>
              <a:lnSpc>
                <a:spcPct val="90000"/>
              </a:lnSpc>
            </a:pPr>
            <a:endParaRPr lang="ru-RU" b="1">
              <a:solidFill>
                <a:srgbClr val="00B050"/>
              </a:solidFill>
              <a:latin typeface="Times New Roman" pitchFamily="18" charset="0"/>
            </a:endParaRPr>
          </a:p>
          <a:p>
            <a:r>
              <a:rPr lang="ru-RU" altLang="ja-JP" b="1">
                <a:solidFill>
                  <a:schemeClr val="bg1"/>
                </a:solidFill>
                <a:latin typeface="Times New Roman" pitchFamily="18" charset="0"/>
                <a:cs typeface="HG創英角ｺﾞｼｯｸUB"/>
              </a:rPr>
              <a:t>Примерно 1 176 000 молний ежегодно  видны на расстоянии до 400 км. Ветры, дующие с гор Анд, вызывают грозы и </a:t>
            </a:r>
          </a:p>
          <a:p>
            <a:r>
              <a:rPr lang="ru-RU" altLang="ja-JP" b="1">
                <a:solidFill>
                  <a:schemeClr val="bg1"/>
                </a:solidFill>
                <a:latin typeface="Times New Roman" pitchFamily="18" charset="0"/>
                <a:cs typeface="HG創英角ｺﾞｼｯｸUB"/>
              </a:rPr>
              <a:t>Разряды  молний, в атмосфере, в этих заболоченных местах богатой метаном, который намного  легче воздуха.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95" y="908720"/>
            <a:ext cx="887762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 по теме 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Г.П. Южной Америки.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Рельеф. Климат. Внутренние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50" y="765175"/>
          <a:ext cx="7416800" cy="52117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5608"/>
                <a:gridCol w="2852994"/>
                <a:gridCol w="2448272"/>
              </a:tblGrid>
              <a:tr h="26638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71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Мне понравился урок и я все понял</a:t>
                      </a:r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 не совсем хорошо понял тему урока</a:t>
                      </a:r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Мне урок не понравился и я не понял тему урока</a:t>
                      </a:r>
                      <a:endParaRPr lang="ru-RU" sz="1800" dirty="0"/>
                    </a:p>
                  </a:txBody>
                  <a:tcPr marL="91431" marR="91431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657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473200"/>
            <a:ext cx="20526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238250"/>
            <a:ext cx="1812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333375"/>
          <a:ext cx="6276975" cy="822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2325"/>
                <a:gridCol w="2092325"/>
                <a:gridCol w="2092325"/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B0F0"/>
                          </a:solidFill>
                        </a:rPr>
                        <a:t>Подведение</a:t>
                      </a:r>
                      <a:endParaRPr lang="ru-RU" sz="2400" dirty="0">
                        <a:solidFill>
                          <a:srgbClr val="00B0F0"/>
                        </a:solidFill>
                      </a:endParaRPr>
                    </a:p>
                  </a:txBody>
                  <a:tcPr marL="91447" marR="91447" marT="45685" marB="456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rgbClr val="00B0F0"/>
                          </a:solidFill>
                        </a:rPr>
                        <a:t>итогов </a:t>
                      </a:r>
                      <a:endParaRPr lang="ru-RU" sz="2400" dirty="0">
                        <a:solidFill>
                          <a:srgbClr val="00B0F0"/>
                        </a:solidFill>
                      </a:endParaRPr>
                    </a:p>
                  </a:txBody>
                  <a:tcPr marL="91447" marR="91447" marT="45685" marB="456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solidFill>
                            <a:srgbClr val="00B0F0"/>
                          </a:solidFill>
                        </a:rPr>
                        <a:t>урока</a:t>
                      </a:r>
                      <a:endParaRPr lang="ru-RU" sz="24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ru-RU" sz="2400" dirty="0">
                        <a:solidFill>
                          <a:srgbClr val="00B0F0"/>
                        </a:solidFill>
                      </a:endParaRPr>
                    </a:p>
                  </a:txBody>
                  <a:tcPr marL="91447" marR="91447" marT="45685" marB="4568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6588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188" y="8128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22098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15364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412777"/>
            <a:ext cx="516632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Внутренние воды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Южной Америки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4292600"/>
            <a:ext cx="4073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Урок-путешествие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Цели </a:t>
            </a:r>
            <a:r>
              <a:rPr lang="ru-RU" kern="10" dirty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kern="10" dirty="0" smtClean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задачи урока:</a:t>
            </a:r>
            <a:br>
              <a:rPr lang="ru-RU" kern="10" dirty="0" smtClean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</a:rPr>
              <a:t>Рассмотреть внутренние воды Южной Америки.</a:t>
            </a:r>
          </a:p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</a:rPr>
              <a:t>Выявить их зависимость от рельефа и климата. 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с  особенностями режима, питания и характере течения рек.</a:t>
            </a:r>
          </a:p>
          <a:p>
            <a:pPr marL="69850" indent="0" eaLnBrk="1" hangingPunct="1"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765175"/>
            <a:ext cx="54086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10" dirty="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itchFamily="34" charset="0"/>
              </a:rPr>
              <a:t>Внутренние воды Южной Америки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87450" y="2420938"/>
            <a:ext cx="64770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059113" y="2420938"/>
            <a:ext cx="144462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9338" y="2365375"/>
            <a:ext cx="576262" cy="1208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43663" y="2205038"/>
            <a:ext cx="1512887" cy="684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92550" y="2708275"/>
            <a:ext cx="0" cy="237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0813" y="3482975"/>
            <a:ext cx="1655762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озера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5700" y="3736975"/>
            <a:ext cx="1295400" cy="84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4025" y="2997200"/>
            <a:ext cx="20891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ледники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0088" y="3622675"/>
            <a:ext cx="1851025" cy="95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болота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49463" y="5516563"/>
            <a:ext cx="46831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Подземные воды</a:t>
            </a:r>
          </a:p>
        </p:txBody>
      </p:sp>
      <p:pic>
        <p:nvPicPr>
          <p:cNvPr id="3" name="вп.wav">
            <a:hlinkClick r:id="" action="ppaction://media"/>
          </p:cNvPr>
          <p:cNvPicPr>
            <a:picLocks noRot="1" noChangeAspect="1"/>
          </p:cNvPicPr>
          <p:nvPr>
            <a:wavAudioFile r:embed="rId2" name="вп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2575" y="5821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922" y="188640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800080"/>
                </a:solidFill>
              </a:rPr>
              <a:t>Бассейны океанов</a:t>
            </a:r>
            <a:endParaRPr lang="ru-RU" dirty="0"/>
          </a:p>
        </p:txBody>
      </p:sp>
      <p:pic>
        <p:nvPicPr>
          <p:cNvPr id="4" name="Picture 4" descr="Image8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25538"/>
            <a:ext cx="3810000" cy="4914900"/>
          </a:xfrm>
          <a:noFill/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6440488" y="1125538"/>
            <a:ext cx="334962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А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Т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Л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А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Н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Т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И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Ч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Е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С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К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И</a:t>
            </a:r>
          </a:p>
          <a:p>
            <a:pPr>
              <a:lnSpc>
                <a:spcPts val="2163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й</a:t>
            </a:r>
            <a:endParaRPr lang="ru-RU"/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1308100" y="1916113"/>
            <a:ext cx="3349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Т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Х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rgbClr val="9900CC"/>
                </a:solidFill>
              </a:rPr>
              <a:t>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58050" y="1916113"/>
            <a:ext cx="323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</a:t>
            </a:r>
          </a:p>
          <a:p>
            <a:r>
              <a:rPr lang="ru-RU" b="1">
                <a:solidFill>
                  <a:srgbClr val="7030A0"/>
                </a:solidFill>
              </a:rPr>
              <a:t>К</a:t>
            </a:r>
          </a:p>
          <a:p>
            <a:r>
              <a:rPr lang="ru-RU" b="1">
                <a:solidFill>
                  <a:srgbClr val="7030A0"/>
                </a:solidFill>
              </a:rPr>
              <a:t>Е</a:t>
            </a:r>
          </a:p>
          <a:p>
            <a:r>
              <a:rPr lang="ru-RU" b="1">
                <a:solidFill>
                  <a:srgbClr val="7030A0"/>
                </a:solidFill>
              </a:rPr>
              <a:t>А</a:t>
            </a:r>
          </a:p>
          <a:p>
            <a:r>
              <a:rPr lang="ru-RU" b="1">
                <a:solidFill>
                  <a:srgbClr val="7030A0"/>
                </a:solidFill>
              </a:rPr>
              <a:t>н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8100" y="3933825"/>
            <a:ext cx="323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о</a:t>
            </a:r>
          </a:p>
          <a:p>
            <a:r>
              <a:rPr lang="ru-RU" b="1">
                <a:solidFill>
                  <a:srgbClr val="7030A0"/>
                </a:solidFill>
              </a:rPr>
              <a:t>К</a:t>
            </a:r>
          </a:p>
          <a:p>
            <a:r>
              <a:rPr lang="ru-RU" b="1">
                <a:solidFill>
                  <a:srgbClr val="7030A0"/>
                </a:solidFill>
              </a:rPr>
              <a:t>Е</a:t>
            </a:r>
          </a:p>
          <a:p>
            <a:r>
              <a:rPr lang="ru-RU" b="1">
                <a:solidFill>
                  <a:srgbClr val="7030A0"/>
                </a:solidFill>
              </a:rPr>
              <a:t>А</a:t>
            </a:r>
          </a:p>
          <a:p>
            <a:r>
              <a:rPr lang="ru-RU" b="1">
                <a:solidFill>
                  <a:srgbClr val="7030A0"/>
                </a:solidFill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0538" y="1052513"/>
          <a:ext cx="8042275" cy="475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58"/>
                <a:gridCol w="1871752"/>
                <a:gridCol w="1608455"/>
                <a:gridCol w="1608455"/>
                <a:gridCol w="1608455"/>
              </a:tblGrid>
              <a:tr h="10664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реки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 названия 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Длина реки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Питание реки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Бассейн реки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</a:tr>
              <a:tr h="368648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514826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15888"/>
            <a:ext cx="4176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chemeClr val="bg1"/>
                </a:solidFill>
              </a:rPr>
              <a:t>река АМАЗОНКА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48263" y="274638"/>
            <a:ext cx="3744912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Протекает по территории Амазонской низменности 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Длина более 7000 км.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Исток слияние рек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Мараньон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Укаяли 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Питание дождевое.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Устье Атлантический океан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ja-JP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Индейцы называют Амазонку "Парана-</a:t>
            </a:r>
            <a:r>
              <a:rPr lang="ru-RU" altLang="ja-JP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Тинго</a:t>
            </a:r>
            <a:r>
              <a:rPr lang="ru-RU" altLang="ja-JP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", что означает  «Королева Рек».</a:t>
            </a:r>
          </a:p>
          <a:p>
            <a:pPr algn="just">
              <a:lnSpc>
                <a:spcPct val="80000"/>
              </a:lnSpc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свой долгий путь Амазонка успевает побывать и горной, и равнинной рекой и принять более 500 притоков.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Недавно открытый самый далекий исток - горная речка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Апуримака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«продлила» Амазонку более чем на 300 км. Амазонка стала самой длинной рекой мира.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ар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6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323850" y="195263"/>
            <a:ext cx="36718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река Парана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8413" y="836613"/>
            <a:ext cx="3721100" cy="4708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/>
              <a:t>Вторая по величине речная </a:t>
            </a:r>
          </a:p>
          <a:p>
            <a:pPr>
              <a:defRPr/>
            </a:pPr>
            <a:r>
              <a:rPr lang="ru-RU" sz="2000" dirty="0"/>
              <a:t>система Южной Америки </a:t>
            </a:r>
          </a:p>
          <a:p>
            <a:pPr>
              <a:defRPr/>
            </a:pPr>
            <a:r>
              <a:rPr lang="ru-RU" sz="2000" dirty="0"/>
              <a:t>включает реки Парана с</a:t>
            </a:r>
          </a:p>
          <a:p>
            <a:pPr>
              <a:defRPr/>
            </a:pPr>
            <a:r>
              <a:rPr lang="ru-RU" sz="2000" dirty="0"/>
              <a:t> Парагваем и Уругвай, имеющие</a:t>
            </a:r>
          </a:p>
          <a:p>
            <a:pPr>
              <a:defRPr/>
            </a:pPr>
            <a:r>
              <a:rPr lang="ru-RU" sz="2000" dirty="0"/>
              <a:t> общее устье.</a:t>
            </a:r>
          </a:p>
          <a:p>
            <a:pPr>
              <a:defRPr/>
            </a:pPr>
            <a:r>
              <a:rPr lang="ru-RU" sz="2000" dirty="0"/>
              <a:t>Длина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4380 м. </a:t>
            </a:r>
          </a:p>
          <a:p>
            <a:pPr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/>
              <a:t> </a:t>
            </a:r>
          </a:p>
          <a:p>
            <a:pPr algn="just">
              <a:defRPr/>
            </a:pPr>
            <a:r>
              <a:rPr lang="ru-RU" sz="2000" dirty="0"/>
              <a:t>В нижнем течении Парана — </a:t>
            </a:r>
          </a:p>
          <a:p>
            <a:pPr algn="just">
              <a:defRPr/>
            </a:pPr>
            <a:r>
              <a:rPr lang="ru-RU" sz="2000" dirty="0"/>
              <a:t>типичная равнинная река.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r>
              <a:rPr lang="ru-RU" sz="2000" dirty="0"/>
              <a:t>Главный максимум расхода </a:t>
            </a:r>
          </a:p>
          <a:p>
            <a:pPr algn="just">
              <a:defRPr/>
            </a:pPr>
            <a:r>
              <a:rPr lang="ru-RU" sz="2000" dirty="0"/>
              <a:t>наступает в мае в связи </a:t>
            </a:r>
          </a:p>
          <a:p>
            <a:pPr algn="just">
              <a:defRPr/>
            </a:pPr>
            <a:r>
              <a:rPr lang="ru-RU" sz="2000" dirty="0"/>
              <a:t>с летними дождями на </a:t>
            </a:r>
          </a:p>
          <a:p>
            <a:pPr algn="just">
              <a:defRPr/>
            </a:pPr>
            <a:r>
              <a:rPr lang="ru-RU" sz="2000" dirty="0"/>
              <a:t>Бразильском нагорье.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773px-Deltaorino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984250"/>
            <a:ext cx="424815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Река Орин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527425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620713"/>
            <a:ext cx="42116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Третья по величине река Южной Америки — Ориноко. Ее длина 2730 км. </a:t>
            </a:r>
          </a:p>
          <a:p>
            <a:r>
              <a:rPr lang="ru-RU" sz="1600"/>
              <a:t>Ориноко берет начало на Гвианском нагорье. Рекой Касикьяре Ориноко соединяется с притоком Амазонки Риу-Негру, куда стекает часть воды верхней Ориноко.</a:t>
            </a:r>
          </a:p>
          <a:p>
            <a:r>
              <a:rPr lang="ru-RU">
                <a:solidFill>
                  <a:schemeClr val="tx2"/>
                </a:solidFill>
              </a:rPr>
              <a:t>В переводе с индейского её название так и звучит – «Река»</a:t>
            </a: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1600"/>
              <a:t>Уровень воды в Ориноко целиком зависит от дождевых осадков, которые выпадают в северной части ее бассейна летом (с мая по сентябрь). Максимум для Ориноко, приходящийся на сентябрь-октябрь, бывает выражен очень резко. Разница между летним и зимним уровнем воды достигает 15 м.</a:t>
            </a:r>
          </a:p>
          <a:p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4572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9966FF"/>
                </a:solidFill>
                <a:latin typeface="Stencil Std"/>
              </a:rPr>
              <a:t>Река Ориноко</a:t>
            </a:r>
            <a:r>
              <a:rPr lang="ru-RU" sz="4400">
                <a:solidFill>
                  <a:srgbClr val="9966FF"/>
                </a:solidFill>
                <a:latin typeface="Stencil Std"/>
              </a:rPr>
              <a:t/>
            </a:r>
            <a:br>
              <a:rPr lang="ru-RU" sz="4400">
                <a:solidFill>
                  <a:srgbClr val="9966FF"/>
                </a:solidFill>
                <a:latin typeface="Stencil Std"/>
              </a:rPr>
            </a:b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919</TotalTime>
  <Words>732</Words>
  <Application>Microsoft Office PowerPoint</Application>
  <PresentationFormat>Экран (4:3)</PresentationFormat>
  <Paragraphs>193</Paragraphs>
  <Slides>19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48" baseType="lpstr">
      <vt:lpstr>Calibri</vt:lpstr>
      <vt:lpstr>Arial</vt:lpstr>
      <vt:lpstr>Century Gothic</vt:lpstr>
      <vt:lpstr>Wingdings 2</vt:lpstr>
      <vt:lpstr>Trebuchet MS</vt:lpstr>
      <vt:lpstr>Georgia</vt:lpstr>
      <vt:lpstr>Cambria</vt:lpstr>
      <vt:lpstr>Franklin Gothic Medium</vt:lpstr>
      <vt:lpstr>Wingdings</vt:lpstr>
      <vt:lpstr>Candara</vt:lpstr>
      <vt:lpstr>Symbol</vt:lpstr>
      <vt:lpstr>Franklin Gothic Book</vt:lpstr>
      <vt:lpstr>Rockwell</vt:lpstr>
      <vt:lpstr>Tw Cen MT</vt:lpstr>
      <vt:lpstr>Times New Roman</vt:lpstr>
      <vt:lpstr>Impact</vt:lpstr>
      <vt:lpstr>Arial Black</vt:lpstr>
      <vt:lpstr>HGｺﾞｼｯｸM</vt:lpstr>
      <vt:lpstr>Tahoma</vt:lpstr>
      <vt:lpstr>Stencil Std</vt:lpstr>
      <vt:lpstr>HG創英角ｺﾞｼｯｸUB</vt:lpstr>
      <vt:lpstr>Остин</vt:lpstr>
      <vt:lpstr>Воздушный поток</vt:lpstr>
      <vt:lpstr>Литейная</vt:lpstr>
      <vt:lpstr>1_Сетка</vt:lpstr>
      <vt:lpstr>Паркет</vt:lpstr>
      <vt:lpstr>Тема Office</vt:lpstr>
      <vt:lpstr>Волна</vt:lpstr>
      <vt:lpstr>Трек</vt:lpstr>
      <vt:lpstr> Тема урока?</vt:lpstr>
      <vt:lpstr>Слайд 2</vt:lpstr>
      <vt:lpstr>Цели  и задачи урока: </vt:lpstr>
      <vt:lpstr>Слайд 4</vt:lpstr>
      <vt:lpstr>Бассейны океанов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Home-2010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Бульвар Юности д.23,кв.18</cp:lastModifiedBy>
  <cp:revision>68</cp:revision>
  <dcterms:created xsi:type="dcterms:W3CDTF">2012-03-15T19:01:15Z</dcterms:created>
  <dcterms:modified xsi:type="dcterms:W3CDTF">2018-12-26T17:42:33Z</dcterms:modified>
</cp:coreProperties>
</file>